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335" r:id="rId3"/>
    <p:sldId id="344" r:id="rId4"/>
    <p:sldId id="394" r:id="rId5"/>
    <p:sldId id="395" r:id="rId6"/>
    <p:sldId id="396" r:id="rId7"/>
    <p:sldId id="397" r:id="rId8"/>
    <p:sldId id="406" r:id="rId9"/>
    <p:sldId id="405" r:id="rId10"/>
    <p:sldId id="407" r:id="rId11"/>
    <p:sldId id="408" r:id="rId12"/>
    <p:sldId id="409" r:id="rId13"/>
    <p:sldId id="410" r:id="rId14"/>
    <p:sldId id="411" r:id="rId15"/>
    <p:sldId id="412" r:id="rId16"/>
    <p:sldId id="413" r:id="rId17"/>
    <p:sldId id="414" r:id="rId18"/>
    <p:sldId id="415" r:id="rId19"/>
    <p:sldId id="416" r:id="rId20"/>
    <p:sldId id="417" r:id="rId21"/>
    <p:sldId id="418" r:id="rId22"/>
    <p:sldId id="421" r:id="rId23"/>
    <p:sldId id="420" r:id="rId24"/>
    <p:sldId id="422" r:id="rId25"/>
    <p:sldId id="424" r:id="rId26"/>
    <p:sldId id="423" r:id="rId27"/>
    <p:sldId id="425" r:id="rId28"/>
    <p:sldId id="427" r:id="rId29"/>
    <p:sldId id="426" r:id="rId30"/>
    <p:sldId id="428" r:id="rId31"/>
    <p:sldId id="429" r:id="rId32"/>
    <p:sldId id="430" r:id="rId33"/>
    <p:sldId id="431" r:id="rId34"/>
    <p:sldId id="433" r:id="rId35"/>
    <p:sldId id="432" r:id="rId36"/>
    <p:sldId id="434" r:id="rId37"/>
    <p:sldId id="435" r:id="rId38"/>
    <p:sldId id="436" r:id="rId39"/>
    <p:sldId id="437" r:id="rId40"/>
    <p:sldId id="438" r:id="rId41"/>
    <p:sldId id="391" r:id="rId4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1398" autoAdjust="0"/>
  </p:normalViewPr>
  <p:slideViewPr>
    <p:cSldViewPr>
      <p:cViewPr varScale="1">
        <p:scale>
          <a:sx n="78" d="100"/>
          <a:sy n="78" d="100"/>
        </p:scale>
        <p:origin x="-1134"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35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752878-0024-4509-B37F-847EC8A0640C}" type="datetimeFigureOut">
              <a:rPr lang="en-US" smtClean="0"/>
              <a:t>11/04/2018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11878D-CED5-48A9-80BF-435735D3C386}" type="slidenum">
              <a:rPr lang="en-US" smtClean="0"/>
              <a:t>‹#›</a:t>
            </a:fld>
            <a:endParaRPr lang="en-US"/>
          </a:p>
        </p:txBody>
      </p:sp>
    </p:spTree>
    <p:extLst>
      <p:ext uri="{BB962C8B-B14F-4D97-AF65-F5344CB8AC3E}">
        <p14:creationId xmlns:p14="http://schemas.microsoft.com/office/powerpoint/2010/main" val="3145891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AA79CE5-F149-4A19-9176-1A31C7250CC2}" type="datetimeFigureOut">
              <a:rPr lang="en-US"/>
              <a:pPr>
                <a:defRPr/>
              </a:pPr>
              <a:t>11/04/2018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B60D004-3FEC-43BB-AF1A-B1E4389425F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B29646C-DF0E-4C26-BB2D-4D412A4A7725}" type="datetimeFigureOut">
              <a:rPr lang="en-US"/>
              <a:pPr>
                <a:defRPr/>
              </a:pPr>
              <a:t>11/04/2018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C1AAB4B-565C-4552-8776-605A22A9BA6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CE6EA2C-AF73-462B-854C-7148DB68DED8}" type="datetimeFigureOut">
              <a:rPr lang="en-US"/>
              <a:pPr>
                <a:defRPr/>
              </a:pPr>
              <a:t>11/04/2018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7D0C0B-06A2-40B5-B85B-0B8F1A96A1B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32A191C3-3CFF-41EA-AB0E-49F155BC4624}" type="datetimeFigureOut">
              <a:rPr lang="en-US"/>
              <a:pPr>
                <a:defRPr/>
              </a:pPr>
              <a:t>11/04/2018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CDD50AF-ED8A-4CB8-AFC1-AF52285B351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F437A0D-4AEF-4B1F-9B13-6EB3E385BBD9}" type="datetimeFigureOut">
              <a:rPr lang="en-US"/>
              <a:pPr>
                <a:defRPr/>
              </a:pPr>
              <a:t>11/04/2018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5E323FD-02E7-460D-8CA3-0A8ADFA13FE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1CBF169-E81C-46B7-BBFD-4FAE912803CA}" type="datetimeFigureOut">
              <a:rPr lang="en-US"/>
              <a:pPr>
                <a:defRPr/>
              </a:pPr>
              <a:t>11/04/2018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18918C-0151-4C53-975B-35DA6F475E8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FADF343-7603-4F04-98AE-D4EBB2D4F7CD}" type="datetimeFigureOut">
              <a:rPr lang="en-US"/>
              <a:pPr>
                <a:defRPr/>
              </a:pPr>
              <a:t>11/04/2018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58FA7F7-2146-4281-9DE5-8296089E7D7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2312582-FF93-48AA-A039-F9EC60B70BC6}" type="datetimeFigureOut">
              <a:rPr lang="en-US"/>
              <a:pPr>
                <a:defRPr/>
              </a:pPr>
              <a:t>11/04/2018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5806458-521B-4010-A47A-35D6885CB1A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4528E69-44FA-48B2-B6E7-D66CE5584C87}" type="datetimeFigureOut">
              <a:rPr lang="en-US"/>
              <a:pPr>
                <a:defRPr/>
              </a:pPr>
              <a:t>11/04/2018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9C764A9-EA02-44DC-86A9-E416C015641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1338381-C779-45E8-9EB1-1651C816423E}" type="datetimeFigureOut">
              <a:rPr lang="en-US"/>
              <a:pPr>
                <a:defRPr/>
              </a:pPr>
              <a:t>11/04/2018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FE6741B-1EDA-4A86-A9AD-FFA1B54127F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52323E0-EE86-4563-91E0-679306CB387E}" type="datetimeFigureOut">
              <a:rPr lang="en-US"/>
              <a:pPr>
                <a:defRPr/>
              </a:pPr>
              <a:t>11/04/2018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9B33AB7-ADE1-422A-B534-9D3F3C53D85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3D151779-8303-4C0E-971F-6B8ACC77CC4D}" type="datetimeFigureOut">
              <a:rPr lang="en-US"/>
              <a:pPr>
                <a:defRPr/>
              </a:pPr>
              <a:t>11/04/2018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89506B05-3F75-4D36-8999-5635A1BDA37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lytutrong@lttc.edu.vn"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sp>
        <p:nvSpPr>
          <p:cNvPr id="5" name="TextBox 4"/>
          <p:cNvSpPr txBox="1"/>
          <p:nvPr/>
        </p:nvSpPr>
        <p:spPr>
          <a:xfrm>
            <a:off x="1651000" y="88598"/>
            <a:ext cx="7264400" cy="461665"/>
          </a:xfrm>
          <a:prstGeom prst="rect">
            <a:avLst/>
          </a:prstGeom>
          <a:noFill/>
        </p:spPr>
        <p:txBody>
          <a:bodyPr wrap="square">
            <a:spAutoFit/>
          </a:bodyPr>
          <a:lstStyle/>
          <a:p>
            <a:pPr algn="ctr"/>
            <a:r>
              <a:rPr lang="en-US" sz="2400" b="1" smtClean="0">
                <a:solidFill>
                  <a:schemeClr val="bg1"/>
                </a:solidFill>
                <a:effectLst>
                  <a:outerShdw blurRad="38100" dist="38100" dir="2700000" algn="tl">
                    <a:srgbClr val="000000">
                      <a:alpha val="43137"/>
                    </a:srgbClr>
                  </a:outerShdw>
                </a:effectLst>
                <a:latin typeface="Times New Roman" pitchFamily="18" charset="0"/>
              </a:rPr>
              <a:t> UỶ BAN NHÂN DÂN THÀNH PHỐ HỒ CHÍ MINH</a:t>
            </a:r>
            <a:endParaRPr lang="en-US" sz="2400" b="1">
              <a:solidFill>
                <a:schemeClr val="bg1"/>
              </a:solidFill>
              <a:effectLst>
                <a:outerShdw blurRad="38100" dist="38100" dir="2700000" algn="tl">
                  <a:srgbClr val="000000">
                    <a:alpha val="43137"/>
                  </a:srgbClr>
                </a:outerShdw>
              </a:effectLst>
              <a:latin typeface="Times New Roman" pitchFamily="18" charset="0"/>
            </a:endParaRPr>
          </a:p>
        </p:txBody>
      </p:sp>
      <p:sp>
        <p:nvSpPr>
          <p:cNvPr id="13315" name="TextBox 5"/>
          <p:cNvSpPr txBox="1">
            <a:spLocks noChangeArrowheads="1"/>
          </p:cNvSpPr>
          <p:nvPr/>
        </p:nvSpPr>
        <p:spPr bwMode="auto">
          <a:xfrm>
            <a:off x="1651000" y="546905"/>
            <a:ext cx="7493000" cy="830997"/>
          </a:xfrm>
          <a:prstGeom prst="rect">
            <a:avLst/>
          </a:prstGeom>
          <a:noFill/>
          <a:ln w="9525">
            <a:noFill/>
            <a:miter lim="800000"/>
            <a:headEnd/>
            <a:tailEnd/>
          </a:ln>
        </p:spPr>
        <p:txBody>
          <a:bodyPr wrap="square">
            <a:spAutoFit/>
          </a:bodyPr>
          <a:lstStyle/>
          <a:p>
            <a:pPr algn="ctr"/>
            <a:r>
              <a:rPr lang="en-US" sz="2400" b="1" smtClean="0">
                <a:solidFill>
                  <a:schemeClr val="bg1"/>
                </a:solidFill>
                <a:effectLst>
                  <a:outerShdw blurRad="38100" dist="38100" dir="2700000" algn="tl">
                    <a:srgbClr val="000000">
                      <a:alpha val="43137"/>
                    </a:srgbClr>
                  </a:outerShdw>
                </a:effectLst>
                <a:latin typeface="Times New Roman" pitchFamily="18" charset="0"/>
              </a:rPr>
              <a:t> TRƯỜNG CAO ĐẲNG LÝ </a:t>
            </a:r>
            <a:r>
              <a:rPr lang="en-US" sz="2400" b="1">
                <a:solidFill>
                  <a:schemeClr val="bg1"/>
                </a:solidFill>
                <a:effectLst>
                  <a:outerShdw blurRad="38100" dist="38100" dir="2700000" algn="tl">
                    <a:srgbClr val="000000">
                      <a:alpha val="43137"/>
                    </a:srgbClr>
                  </a:outerShdw>
                </a:effectLst>
                <a:latin typeface="Times New Roman" pitchFamily="18" charset="0"/>
              </a:rPr>
              <a:t>TỰ TRỌNG </a:t>
            </a:r>
            <a:endParaRPr lang="en-US" sz="2400" b="1" smtClean="0">
              <a:solidFill>
                <a:schemeClr val="bg1"/>
              </a:solidFill>
              <a:effectLst>
                <a:outerShdw blurRad="38100" dist="38100" dir="2700000" algn="tl">
                  <a:srgbClr val="000000">
                    <a:alpha val="43137"/>
                  </a:srgbClr>
                </a:outerShdw>
              </a:effectLst>
              <a:latin typeface="Times New Roman" pitchFamily="18" charset="0"/>
            </a:endParaRPr>
          </a:p>
          <a:p>
            <a:pPr algn="ctr"/>
            <a:r>
              <a:rPr lang="en-US" sz="2400" b="1" smtClean="0">
                <a:solidFill>
                  <a:schemeClr val="bg1"/>
                </a:solidFill>
                <a:effectLst>
                  <a:outerShdw blurRad="38100" dist="38100" dir="2700000" algn="tl">
                    <a:srgbClr val="000000">
                      <a:alpha val="43137"/>
                    </a:srgbClr>
                  </a:outerShdw>
                </a:effectLst>
                <a:latin typeface="Times New Roman" pitchFamily="18" charset="0"/>
              </a:rPr>
              <a:t>THÀNH PHỐ HỒ CHÍ MINH</a:t>
            </a:r>
            <a:endParaRPr lang="en-US" sz="2400" b="1">
              <a:solidFill>
                <a:schemeClr val="bg1"/>
              </a:solidFill>
              <a:effectLst>
                <a:outerShdw blurRad="38100" dist="38100" dir="2700000" algn="tl">
                  <a:srgbClr val="000000">
                    <a:alpha val="43137"/>
                  </a:srgbClr>
                </a:outerShdw>
              </a:effectLst>
              <a:latin typeface="Times New Roman" pitchFamily="18" charset="0"/>
            </a:endParaRPr>
          </a:p>
        </p:txBody>
      </p:sp>
      <p:sp>
        <p:nvSpPr>
          <p:cNvPr id="8" name="TextBox 7"/>
          <p:cNvSpPr txBox="1"/>
          <p:nvPr/>
        </p:nvSpPr>
        <p:spPr>
          <a:xfrm>
            <a:off x="3581400" y="6172200"/>
            <a:ext cx="5334000" cy="400110"/>
          </a:xfrm>
          <a:prstGeom prst="rect">
            <a:avLst/>
          </a:prstGeom>
          <a:noFill/>
        </p:spPr>
        <p:txBody>
          <a:bodyPr wrap="square">
            <a:spAutoFit/>
          </a:bodyPr>
          <a:lstStyle/>
          <a:p>
            <a:pPr fontAlgn="auto">
              <a:spcBef>
                <a:spcPts val="0"/>
              </a:spcBef>
              <a:spcAft>
                <a:spcPts val="0"/>
              </a:spcAft>
              <a:defRPr/>
            </a:pPr>
            <a:r>
              <a:rPr lang="en-US" sz="2000" b="1" err="1" smtClean="0">
                <a:latin typeface="Arial" pitchFamily="34" charset="0"/>
                <a:cs typeface="Arial" pitchFamily="34" charset="0"/>
              </a:rPr>
              <a:t>Thành</a:t>
            </a:r>
            <a:r>
              <a:rPr lang="en-US" sz="2000" b="1" smtClean="0">
                <a:latin typeface="Arial" pitchFamily="34" charset="0"/>
                <a:cs typeface="Arial" pitchFamily="34" charset="0"/>
              </a:rPr>
              <a:t> </a:t>
            </a:r>
            <a:r>
              <a:rPr lang="en-US" sz="2000" b="1" err="1" smtClean="0">
                <a:latin typeface="Arial" pitchFamily="34" charset="0"/>
                <a:cs typeface="Arial" pitchFamily="34" charset="0"/>
              </a:rPr>
              <a:t>phố</a:t>
            </a:r>
            <a:r>
              <a:rPr lang="en-US" sz="2000" b="1" smtClean="0">
                <a:latin typeface="Arial" pitchFamily="34" charset="0"/>
                <a:cs typeface="Arial" pitchFamily="34" charset="0"/>
              </a:rPr>
              <a:t> </a:t>
            </a:r>
            <a:r>
              <a:rPr lang="en-US" sz="2000" b="1" err="1" smtClean="0">
                <a:latin typeface="Arial" pitchFamily="34" charset="0"/>
                <a:cs typeface="Arial" pitchFamily="34" charset="0"/>
              </a:rPr>
              <a:t>Hồ</a:t>
            </a:r>
            <a:r>
              <a:rPr lang="en-US" sz="2000" b="1" smtClean="0">
                <a:latin typeface="Arial" pitchFamily="34" charset="0"/>
                <a:cs typeface="Arial" pitchFamily="34" charset="0"/>
              </a:rPr>
              <a:t> </a:t>
            </a:r>
            <a:r>
              <a:rPr lang="en-US" sz="2000" b="1" err="1" smtClean="0">
                <a:latin typeface="Arial" pitchFamily="34" charset="0"/>
                <a:cs typeface="Arial" pitchFamily="34" charset="0"/>
              </a:rPr>
              <a:t>Chí</a:t>
            </a:r>
            <a:r>
              <a:rPr lang="en-US" sz="2000" b="1" smtClean="0">
                <a:latin typeface="Arial" pitchFamily="34" charset="0"/>
                <a:cs typeface="Arial" pitchFamily="34" charset="0"/>
              </a:rPr>
              <a:t> Minh, tháng 4 năm 2018</a:t>
            </a:r>
          </a:p>
        </p:txBody>
      </p:sp>
      <p:sp>
        <p:nvSpPr>
          <p:cNvPr id="7" name="TextBox 6"/>
          <p:cNvSpPr txBox="1"/>
          <p:nvPr/>
        </p:nvSpPr>
        <p:spPr>
          <a:xfrm>
            <a:off x="0" y="2133600"/>
            <a:ext cx="9144000" cy="2185214"/>
          </a:xfrm>
          <a:prstGeom prst="rect">
            <a:avLst/>
          </a:prstGeom>
          <a:noFill/>
        </p:spPr>
        <p:txBody>
          <a:bodyPr wrap="square" rtlCol="0">
            <a:spAutoFit/>
          </a:bodyPr>
          <a:lstStyle/>
          <a:p>
            <a:pPr algn="ctr"/>
            <a:r>
              <a:rPr lang="en-US" sz="3400" b="1" smtClean="0">
                <a:solidFill>
                  <a:srgbClr val="FF0000"/>
                </a:solidFill>
                <a:effectLst>
                  <a:outerShdw blurRad="38100" dist="38100" dir="2700000" algn="tl">
                    <a:srgbClr val="000000">
                      <a:alpha val="43137"/>
                    </a:srgbClr>
                  </a:outerShdw>
                </a:effectLst>
                <a:latin typeface="+mn-lt"/>
                <a:cs typeface="Tahoma" pitchFamily="34" charset="0"/>
              </a:rPr>
              <a:t>BÁO CÁO ĐỀ ÁN</a:t>
            </a:r>
          </a:p>
          <a:p>
            <a:pPr algn="ctr"/>
            <a:r>
              <a:rPr lang="en-US" sz="3400" b="1" smtClean="0">
                <a:solidFill>
                  <a:srgbClr val="FF0000"/>
                </a:solidFill>
                <a:effectLst>
                  <a:outerShdw blurRad="38100" dist="38100" dir="2700000" algn="tl">
                    <a:srgbClr val="000000">
                      <a:alpha val="43137"/>
                    </a:srgbClr>
                  </a:outerShdw>
                </a:effectLst>
                <a:latin typeface="+mn-lt"/>
                <a:cs typeface="Tahoma" pitchFamily="34" charset="0"/>
              </a:rPr>
              <a:t>“ĐẦU TƯ NHÀ TRƯỜNG THÔNG MINH”</a:t>
            </a:r>
          </a:p>
          <a:p>
            <a:pPr algn="ctr"/>
            <a:r>
              <a:rPr lang="en-US" sz="3400" b="1" smtClean="0">
                <a:solidFill>
                  <a:srgbClr val="FF0000"/>
                </a:solidFill>
                <a:effectLst>
                  <a:outerShdw blurRad="38100" dist="38100" dir="2700000" algn="tl">
                    <a:srgbClr val="000000">
                      <a:alpha val="43137"/>
                    </a:srgbClr>
                  </a:outerShdw>
                </a:effectLst>
                <a:latin typeface="+mn-lt"/>
                <a:cs typeface="Tahoma" pitchFamily="34" charset="0"/>
              </a:rPr>
              <a:t>CỦA TRƯỜNG CAO ĐẲNG LÝ TỰ TRỌNG</a:t>
            </a:r>
          </a:p>
          <a:p>
            <a:pPr algn="ctr"/>
            <a:r>
              <a:rPr lang="en-US" sz="3400" b="1" smtClean="0">
                <a:solidFill>
                  <a:srgbClr val="FF0000"/>
                </a:solidFill>
                <a:effectLst>
                  <a:outerShdw blurRad="38100" dist="38100" dir="2700000" algn="tl">
                    <a:srgbClr val="000000">
                      <a:alpha val="43137"/>
                    </a:srgbClr>
                  </a:outerShdw>
                </a:effectLst>
                <a:latin typeface="+mn-lt"/>
                <a:cs typeface="Tahoma" pitchFamily="34" charset="0"/>
              </a:rPr>
              <a:t>THÀNH PHỐ HỒ CHÍ MINH</a:t>
            </a:r>
            <a:endParaRPr lang="en-US" sz="3400">
              <a:solidFill>
                <a:srgbClr val="FF0000"/>
              </a:solidFill>
              <a:effectLst>
                <a:outerShdw blurRad="38100" dist="38100" dir="2700000" algn="tl">
                  <a:srgbClr val="000000">
                    <a:alpha val="43137"/>
                  </a:srgbClr>
                </a:outerShdw>
              </a:effectLst>
              <a:latin typeface="+mn-lt"/>
              <a:cs typeface="Tahoma"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wipe(down)">
                                      <p:cBhvr>
                                        <p:cTn id="10" dur="500"/>
                                        <p:tgtEl>
                                          <p:spTgt spid="1331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315" grpId="0"/>
      <p:bldP spid="8"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924800" cy="914400"/>
          </a:xfrm>
        </p:spPr>
        <p:txBody>
          <a:bodyPr/>
          <a:lstStyle/>
          <a:p>
            <a:r>
              <a:rPr lang="en-US" sz="3600" b="1" smtClean="0">
                <a:solidFill>
                  <a:srgbClr val="FFFF00"/>
                </a:solidFill>
              </a:rPr>
              <a:t>GIỚI THIỆU CHUNG VỀ TRƯỜNG</a:t>
            </a:r>
            <a:endParaRPr lang="en-US" sz="3600"/>
          </a:p>
        </p:txBody>
      </p:sp>
      <p:sp>
        <p:nvSpPr>
          <p:cNvPr id="3" name="Rectangle 2"/>
          <p:cNvSpPr/>
          <p:nvPr/>
        </p:nvSpPr>
        <p:spPr>
          <a:xfrm>
            <a:off x="0" y="1600200"/>
            <a:ext cx="9144000" cy="1938992"/>
          </a:xfrm>
          <a:prstGeom prst="rect">
            <a:avLst/>
          </a:prstGeom>
        </p:spPr>
        <p:txBody>
          <a:bodyPr wrap="square">
            <a:spAutoFit/>
          </a:bodyPr>
          <a:lstStyle/>
          <a:p>
            <a:pPr lvl="0"/>
            <a:r>
              <a:rPr lang="en-US" sz="2400" err="1" smtClean="0">
                <a:latin typeface="+mn-lt"/>
              </a:rPr>
              <a:t>Tiếng</a:t>
            </a:r>
            <a:r>
              <a:rPr lang="en-US" sz="2400" smtClean="0">
                <a:latin typeface="+mn-lt"/>
              </a:rPr>
              <a:t> </a:t>
            </a:r>
            <a:r>
              <a:rPr lang="en-US" sz="2400" err="1">
                <a:latin typeface="+mn-lt"/>
              </a:rPr>
              <a:t>Việt</a:t>
            </a:r>
            <a:r>
              <a:rPr lang="en-US" sz="2400">
                <a:latin typeface="+mn-lt"/>
              </a:rPr>
              <a:t>: </a:t>
            </a:r>
            <a:r>
              <a:rPr lang="en-US" sz="2400" err="1">
                <a:latin typeface="+mn-lt"/>
              </a:rPr>
              <a:t>Trường</a:t>
            </a:r>
            <a:r>
              <a:rPr lang="en-US" sz="2400">
                <a:latin typeface="+mn-lt"/>
              </a:rPr>
              <a:t> Cao </a:t>
            </a:r>
            <a:r>
              <a:rPr lang="en-US" sz="2400" err="1">
                <a:latin typeface="+mn-lt"/>
              </a:rPr>
              <a:t>đẳng</a:t>
            </a:r>
            <a:r>
              <a:rPr lang="en-US" sz="2400">
                <a:latin typeface="+mn-lt"/>
              </a:rPr>
              <a:t> </a:t>
            </a:r>
            <a:r>
              <a:rPr lang="en-US" sz="2400" err="1">
                <a:latin typeface="+mn-lt"/>
              </a:rPr>
              <a:t>Kỹ</a:t>
            </a:r>
            <a:r>
              <a:rPr lang="en-US" sz="2400">
                <a:latin typeface="+mn-lt"/>
              </a:rPr>
              <a:t> </a:t>
            </a:r>
            <a:r>
              <a:rPr lang="en-US" sz="2400" err="1">
                <a:latin typeface="+mn-lt"/>
              </a:rPr>
              <a:t>thuật</a:t>
            </a:r>
            <a:r>
              <a:rPr lang="en-US" sz="2400">
                <a:latin typeface="+mn-lt"/>
              </a:rPr>
              <a:t> </a:t>
            </a:r>
            <a:r>
              <a:rPr lang="en-US" sz="2400" err="1">
                <a:latin typeface="+mn-lt"/>
              </a:rPr>
              <a:t>Lý</a:t>
            </a:r>
            <a:r>
              <a:rPr lang="en-US" sz="2400">
                <a:latin typeface="+mn-lt"/>
              </a:rPr>
              <a:t> </a:t>
            </a:r>
            <a:r>
              <a:rPr lang="en-US" sz="2400" err="1">
                <a:latin typeface="+mn-lt"/>
              </a:rPr>
              <a:t>Tự</a:t>
            </a:r>
            <a:r>
              <a:rPr lang="en-US" sz="2400">
                <a:latin typeface="+mn-lt"/>
              </a:rPr>
              <a:t> </a:t>
            </a:r>
            <a:r>
              <a:rPr lang="en-US" sz="2400" err="1">
                <a:latin typeface="+mn-lt"/>
              </a:rPr>
              <a:t>Trọng</a:t>
            </a:r>
            <a:r>
              <a:rPr lang="en-US" sz="2400">
                <a:latin typeface="+mn-lt"/>
              </a:rPr>
              <a:t> </a:t>
            </a:r>
            <a:r>
              <a:rPr lang="en-US" sz="2400" smtClean="0">
                <a:latin typeface="+mn-lt"/>
              </a:rPr>
              <a:t>TP. HCM.</a:t>
            </a:r>
            <a:endParaRPr lang="en-US" sz="2400">
              <a:latin typeface="+mn-lt"/>
            </a:endParaRPr>
          </a:p>
          <a:p>
            <a:pPr lvl="0"/>
            <a:r>
              <a:rPr lang="en-US" sz="2400" err="1">
                <a:latin typeface="+mn-lt"/>
              </a:rPr>
              <a:t>Tiếng</a:t>
            </a:r>
            <a:r>
              <a:rPr lang="en-US" sz="2400">
                <a:latin typeface="+mn-lt"/>
              </a:rPr>
              <a:t> </a:t>
            </a:r>
            <a:r>
              <a:rPr lang="en-US" sz="2400" err="1">
                <a:latin typeface="+mn-lt"/>
              </a:rPr>
              <a:t>Anh</a:t>
            </a:r>
            <a:r>
              <a:rPr lang="en-US" sz="2400">
                <a:latin typeface="+mn-lt"/>
              </a:rPr>
              <a:t>: Ly </a:t>
            </a:r>
            <a:r>
              <a:rPr lang="en-US" sz="2400" err="1">
                <a:latin typeface="+mn-lt"/>
              </a:rPr>
              <a:t>Tu</a:t>
            </a:r>
            <a:r>
              <a:rPr lang="en-US" sz="2400">
                <a:latin typeface="+mn-lt"/>
              </a:rPr>
              <a:t> </a:t>
            </a:r>
            <a:r>
              <a:rPr lang="en-US" sz="2400" err="1">
                <a:latin typeface="+mn-lt"/>
              </a:rPr>
              <a:t>Trong</a:t>
            </a:r>
            <a:r>
              <a:rPr lang="en-US" sz="2400">
                <a:latin typeface="+mn-lt"/>
              </a:rPr>
              <a:t> Technical College of Ho Chi Minh City.</a:t>
            </a:r>
          </a:p>
          <a:p>
            <a:pPr lvl="0"/>
            <a:r>
              <a:rPr lang="en-US" sz="2400" err="1">
                <a:latin typeface="+mn-lt"/>
              </a:rPr>
              <a:t>Địa</a:t>
            </a:r>
            <a:r>
              <a:rPr lang="en-US" sz="2400">
                <a:latin typeface="+mn-lt"/>
              </a:rPr>
              <a:t> </a:t>
            </a:r>
            <a:r>
              <a:rPr lang="en-US" sz="2400" smtClean="0">
                <a:latin typeface="+mn-lt"/>
              </a:rPr>
              <a:t>chỉ: 390 </a:t>
            </a:r>
            <a:r>
              <a:rPr lang="en-US" sz="2400" err="1">
                <a:latin typeface="+mn-lt"/>
              </a:rPr>
              <a:t>Hoàng</a:t>
            </a:r>
            <a:r>
              <a:rPr lang="en-US" sz="2400">
                <a:latin typeface="+mn-lt"/>
              </a:rPr>
              <a:t> </a:t>
            </a:r>
            <a:r>
              <a:rPr lang="en-US" sz="2400" err="1">
                <a:latin typeface="+mn-lt"/>
              </a:rPr>
              <a:t>Văn</a:t>
            </a:r>
            <a:r>
              <a:rPr lang="en-US" sz="2400">
                <a:latin typeface="+mn-lt"/>
              </a:rPr>
              <a:t> </a:t>
            </a:r>
            <a:r>
              <a:rPr lang="en-US" sz="2400" err="1">
                <a:latin typeface="+mn-lt"/>
              </a:rPr>
              <a:t>Thụ</a:t>
            </a:r>
            <a:r>
              <a:rPr lang="en-US" sz="2400">
                <a:latin typeface="+mn-lt"/>
              </a:rPr>
              <a:t>, </a:t>
            </a:r>
            <a:r>
              <a:rPr lang="en-US" sz="2400" err="1">
                <a:latin typeface="+mn-lt"/>
              </a:rPr>
              <a:t>phường</a:t>
            </a:r>
            <a:r>
              <a:rPr lang="en-US" sz="2400">
                <a:latin typeface="+mn-lt"/>
              </a:rPr>
              <a:t> 4, </a:t>
            </a:r>
            <a:r>
              <a:rPr lang="en-US" sz="2400" err="1">
                <a:latin typeface="+mn-lt"/>
              </a:rPr>
              <a:t>quận</a:t>
            </a:r>
            <a:r>
              <a:rPr lang="en-US" sz="2400">
                <a:latin typeface="+mn-lt"/>
              </a:rPr>
              <a:t> </a:t>
            </a:r>
            <a:r>
              <a:rPr lang="en-US" sz="2400" err="1">
                <a:latin typeface="+mn-lt"/>
              </a:rPr>
              <a:t>Tân</a:t>
            </a:r>
            <a:r>
              <a:rPr lang="en-US" sz="2400">
                <a:latin typeface="+mn-lt"/>
              </a:rPr>
              <a:t> </a:t>
            </a:r>
            <a:r>
              <a:rPr lang="en-US" sz="2400" err="1">
                <a:latin typeface="+mn-lt"/>
              </a:rPr>
              <a:t>Bình</a:t>
            </a:r>
            <a:r>
              <a:rPr lang="en-US" sz="2400">
                <a:latin typeface="+mn-lt"/>
              </a:rPr>
              <a:t>, </a:t>
            </a:r>
            <a:r>
              <a:rPr lang="en-US" sz="2400" smtClean="0">
                <a:latin typeface="+mn-lt"/>
              </a:rPr>
              <a:t>TP HCM.</a:t>
            </a:r>
            <a:endParaRPr lang="en-US" sz="2400">
              <a:latin typeface="+mn-lt"/>
            </a:endParaRPr>
          </a:p>
          <a:p>
            <a:pPr lvl="0"/>
            <a:r>
              <a:rPr lang="en-US" sz="2400" err="1">
                <a:latin typeface="+mn-lt"/>
              </a:rPr>
              <a:t>Điện</a:t>
            </a:r>
            <a:r>
              <a:rPr lang="en-US" sz="2400">
                <a:latin typeface="+mn-lt"/>
              </a:rPr>
              <a:t> </a:t>
            </a:r>
            <a:r>
              <a:rPr lang="en-US" sz="2400" err="1">
                <a:latin typeface="+mn-lt"/>
              </a:rPr>
              <a:t>thoại</a:t>
            </a:r>
            <a:r>
              <a:rPr lang="en-US" sz="2400">
                <a:latin typeface="+mn-lt"/>
              </a:rPr>
              <a:t>:	 0838440567			</a:t>
            </a:r>
            <a:r>
              <a:rPr lang="en-US" sz="2400" err="1">
                <a:latin typeface="+mn-lt"/>
              </a:rPr>
              <a:t>Số</a:t>
            </a:r>
            <a:r>
              <a:rPr lang="en-US" sz="2400">
                <a:latin typeface="+mn-lt"/>
              </a:rPr>
              <a:t> fax: 0838118676</a:t>
            </a:r>
          </a:p>
          <a:p>
            <a:pPr lvl="0"/>
            <a:r>
              <a:rPr lang="en-US" sz="2400">
                <a:latin typeface="+mn-lt"/>
              </a:rPr>
              <a:t>E-mail: 	</a:t>
            </a:r>
            <a:r>
              <a:rPr lang="en-US" sz="2400" u="sng">
                <a:latin typeface="+mn-lt"/>
                <a:hlinkClick r:id="rId2"/>
              </a:rPr>
              <a:t>lytutrong@lttc.edu.vn</a:t>
            </a:r>
            <a:r>
              <a:rPr lang="en-US" sz="2400">
                <a:latin typeface="+mn-lt"/>
              </a:rPr>
              <a:t>		Website: </a:t>
            </a:r>
            <a:r>
              <a:rPr lang="en-US" sz="2400" smtClean="0">
                <a:latin typeface="+mn-lt"/>
              </a:rPr>
              <a:t>lttc.edu.vn</a:t>
            </a:r>
            <a:endParaRPr lang="en-US" sz="240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0"/>
            <a:ext cx="8686800" cy="5181600"/>
          </a:xfrm>
        </p:spPr>
        <p:txBody>
          <a:bodyPr/>
          <a:lstStyle/>
          <a:p>
            <a:pPr marL="0" indent="0" algn="just">
              <a:buNone/>
            </a:pPr>
            <a:r>
              <a:rPr lang="en-US" sz="3000" smtClean="0"/>
              <a:t>Gồm 4 chương:</a:t>
            </a:r>
          </a:p>
          <a:p>
            <a:pPr algn="just">
              <a:buFontTx/>
              <a:buChar char="-"/>
            </a:pPr>
            <a:r>
              <a:rPr lang="en-US" sz="3000" smtClean="0"/>
              <a:t>Chương 1: Giới thiệu chung</a:t>
            </a:r>
          </a:p>
          <a:p>
            <a:pPr algn="just">
              <a:buFontTx/>
              <a:buChar char="-"/>
            </a:pPr>
            <a:r>
              <a:rPr lang="en-US" sz="3000" smtClean="0"/>
              <a:t>Chương 2: Nội dung đề án</a:t>
            </a:r>
          </a:p>
          <a:p>
            <a:pPr algn="just">
              <a:buFontTx/>
              <a:buChar char="-"/>
            </a:pPr>
            <a:r>
              <a:rPr lang="en-US" sz="3000" smtClean="0"/>
              <a:t>Chương 3: Phương án đầu tư</a:t>
            </a:r>
          </a:p>
          <a:p>
            <a:pPr algn="just">
              <a:buFontTx/>
              <a:buChar char="-"/>
            </a:pPr>
            <a:r>
              <a:rPr lang="en-US" sz="3000" smtClean="0"/>
              <a:t>Chương 4: Kết luận – khuyến nghị</a:t>
            </a:r>
            <a:endParaRPr lang="en-US" sz="3000"/>
          </a:p>
        </p:txBody>
      </p:sp>
      <p:sp>
        <p:nvSpPr>
          <p:cNvPr id="6" name="Title 1"/>
          <p:cNvSpPr txBox="1">
            <a:spLocks/>
          </p:cNvSpPr>
          <p:nvPr/>
        </p:nvSpPr>
        <p:spPr bwMode="auto">
          <a:xfrm>
            <a:off x="457200" y="152400"/>
            <a:ext cx="7924800"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3600" b="1" smtClean="0">
                <a:solidFill>
                  <a:srgbClr val="FFFF00"/>
                </a:solidFill>
              </a:rPr>
              <a:t>GIỚI THIỆU CHUNG VỀ ĐỀ ÁN</a:t>
            </a:r>
            <a:endParaRPr lang="en-US" sz="3600"/>
          </a:p>
        </p:txBody>
      </p:sp>
    </p:spTree>
    <p:extLst>
      <p:ext uri="{BB962C8B-B14F-4D97-AF65-F5344CB8AC3E}">
        <p14:creationId xmlns:p14="http://schemas.microsoft.com/office/powerpoint/2010/main" val="2719878718"/>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24000"/>
            <a:ext cx="9144000" cy="5181600"/>
          </a:xfrm>
        </p:spPr>
        <p:txBody>
          <a:bodyPr/>
          <a:lstStyle/>
          <a:p>
            <a:pPr marL="0" indent="0" algn="just">
              <a:buNone/>
            </a:pPr>
            <a:r>
              <a:rPr lang="en-US" sz="3600"/>
              <a:t>Đầu tư “Nhà trường thông minh” phù hợp với điều kiện thực tế, đáp ứng yêu cầu công nghệ mới, phương pháp dạy học tiên tiến, hiện đại; phát huy năng lực người học, nâng cao chất lượng đào tạo và hiệu quả công việc; tạo điều kiện thuận lợi phát triển mối quan hệ  bền vững giữa Nhà trường – Gia đình và xã hội.</a:t>
            </a:r>
          </a:p>
          <a:p>
            <a:pPr marL="0" indent="0" algn="just">
              <a:buNone/>
            </a:pPr>
            <a:endParaRPr lang="en-US" sz="2800" b="1">
              <a:solidFill>
                <a:srgbClr val="FF0000"/>
              </a:solidFill>
            </a:endParaRPr>
          </a:p>
        </p:txBody>
      </p:sp>
      <p:sp>
        <p:nvSpPr>
          <p:cNvPr id="6" name="Title 1"/>
          <p:cNvSpPr txBox="1">
            <a:spLocks/>
          </p:cNvSpPr>
          <p:nvPr/>
        </p:nvSpPr>
        <p:spPr bwMode="auto">
          <a:xfrm>
            <a:off x="457200" y="152400"/>
            <a:ext cx="7924800"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3600" b="1" smtClean="0">
                <a:solidFill>
                  <a:srgbClr val="FFFF00"/>
                </a:solidFill>
              </a:rPr>
              <a:t>Mục tiêu chung của đề án</a:t>
            </a:r>
            <a:endParaRPr lang="en-US" sz="3600"/>
          </a:p>
        </p:txBody>
      </p:sp>
    </p:spTree>
    <p:extLst>
      <p:ext uri="{BB962C8B-B14F-4D97-AF65-F5344CB8AC3E}">
        <p14:creationId xmlns:p14="http://schemas.microsoft.com/office/powerpoint/2010/main" val="2749585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24000"/>
            <a:ext cx="9144000" cy="5181600"/>
          </a:xfrm>
        </p:spPr>
        <p:txBody>
          <a:bodyPr/>
          <a:lstStyle/>
          <a:p>
            <a:pPr algn="just">
              <a:buFontTx/>
              <a:buChar char="-"/>
            </a:pPr>
            <a:r>
              <a:rPr lang="en-US" sz="2800" b="1" smtClean="0"/>
              <a:t>Đầu </a:t>
            </a:r>
            <a:r>
              <a:rPr lang="en-US" sz="2800" b="1"/>
              <a:t>tư cơ sở vật chất, thiết bị phục vụ “Nhà trường thông minh</a:t>
            </a:r>
            <a:r>
              <a:rPr lang="en-US" sz="2800" b="1" smtClean="0"/>
              <a:t>”</a:t>
            </a:r>
          </a:p>
          <a:p>
            <a:pPr algn="just">
              <a:buFontTx/>
              <a:buChar char="-"/>
            </a:pPr>
            <a:r>
              <a:rPr lang="en-US" sz="2800" b="1"/>
              <a:t>Ứng dụng công nghệ thông tin vào các hoạt động Nhà </a:t>
            </a:r>
            <a:r>
              <a:rPr lang="en-US" sz="2800" b="1" smtClean="0"/>
              <a:t>trường.</a:t>
            </a:r>
          </a:p>
          <a:p>
            <a:pPr algn="just">
              <a:buFontTx/>
              <a:buChar char="-"/>
            </a:pPr>
            <a:r>
              <a:rPr lang="en-US" sz="2800" b="1"/>
              <a:t>Xây dựng kế hoạch đào tạo - bồi dưỡng giáo về  kỹ năng và kiến thức cần thiết thực hiện "Nhà trường  thông minh</a:t>
            </a:r>
            <a:r>
              <a:rPr lang="en-US" sz="2800" smtClean="0"/>
              <a:t>".</a:t>
            </a:r>
          </a:p>
          <a:p>
            <a:pPr algn="just">
              <a:buFontTx/>
              <a:buChar char="-"/>
            </a:pPr>
            <a:r>
              <a:rPr lang="en-US" sz="2800" b="1"/>
              <a:t>Xây dựng văn hóa công sở trong mô hình “Nhà trường thông minh”</a:t>
            </a:r>
            <a:endParaRPr lang="en-US" sz="2800" b="1">
              <a:solidFill>
                <a:srgbClr val="FF0000"/>
              </a:solidFill>
            </a:endParaRPr>
          </a:p>
        </p:txBody>
      </p:sp>
      <p:sp>
        <p:nvSpPr>
          <p:cNvPr id="6" name="Title 1"/>
          <p:cNvSpPr txBox="1">
            <a:spLocks/>
          </p:cNvSpPr>
          <p:nvPr/>
        </p:nvSpPr>
        <p:spPr bwMode="auto">
          <a:xfrm>
            <a:off x="457200" y="152400"/>
            <a:ext cx="7924800"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3600" b="1" smtClean="0">
                <a:solidFill>
                  <a:srgbClr val="FFFF00"/>
                </a:solidFill>
              </a:rPr>
              <a:t>Mục tiêu cụ thể</a:t>
            </a:r>
            <a:endParaRPr lang="en-US" sz="3600"/>
          </a:p>
        </p:txBody>
      </p:sp>
    </p:spTree>
    <p:extLst>
      <p:ext uri="{BB962C8B-B14F-4D97-AF65-F5344CB8AC3E}">
        <p14:creationId xmlns:p14="http://schemas.microsoft.com/office/powerpoint/2010/main" val="22631674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24000"/>
            <a:ext cx="9144000" cy="5181600"/>
          </a:xfrm>
        </p:spPr>
        <p:txBody>
          <a:bodyPr/>
          <a:lstStyle/>
          <a:p>
            <a:pPr marL="0" indent="0" algn="just">
              <a:buNone/>
            </a:pPr>
            <a:r>
              <a:rPr lang="en-US" sz="2800"/>
              <a:t>- Hoàn chỉnh hạ tầng CNTT: Xây dựng trung tâm (trạm) điều hành toàn bộ hệ thống hoạt động trong Nhà </a:t>
            </a:r>
            <a:r>
              <a:rPr lang="en-US" sz="2800" smtClean="0"/>
              <a:t>trường, hệ </a:t>
            </a:r>
            <a:r>
              <a:rPr lang="en-US" sz="2800"/>
              <a:t>thống bảo mật, hệ thống camera giám sát.</a:t>
            </a:r>
          </a:p>
          <a:p>
            <a:pPr marL="0" indent="0" algn="just">
              <a:buNone/>
            </a:pPr>
            <a:r>
              <a:rPr lang="en-US" sz="2800"/>
              <a:t>- Thư viện: Xây dựng kho dữ liệu dung chung, cho phép liên thông, chia sẻ cơ sở dữ liệu, tương tác giữa các người dùng. Xây dựng kho học liệu dạy học mở; trang web học tập trực tuyến; phần mềm xây dựng giáo án tương </a:t>
            </a:r>
            <a:r>
              <a:rPr lang="en-US" sz="2800" smtClean="0"/>
              <a:t>tác.</a:t>
            </a:r>
            <a:endParaRPr lang="en-US" sz="2800"/>
          </a:p>
          <a:p>
            <a:pPr marL="0" indent="0" algn="just">
              <a:buNone/>
            </a:pPr>
            <a:r>
              <a:rPr lang="en-US" sz="2800"/>
              <a:t>- Phòng học, phòng họp trực tuyến với đầy đủ trang thiết bị hiện đại như: máy tính nối mạng, bảng tương tác…</a:t>
            </a:r>
          </a:p>
          <a:p>
            <a:pPr marL="0" indent="0" algn="just">
              <a:buNone/>
            </a:pPr>
            <a:r>
              <a:rPr lang="en-US" sz="2800"/>
              <a:t>- Hệ thống phần mềm đồng bộ phục vụ công tác vận hành, giảng dạy và học tập, thi và chấm thi.</a:t>
            </a:r>
          </a:p>
        </p:txBody>
      </p:sp>
      <p:sp>
        <p:nvSpPr>
          <p:cNvPr id="6" name="Title 1"/>
          <p:cNvSpPr txBox="1">
            <a:spLocks/>
          </p:cNvSpPr>
          <p:nvPr/>
        </p:nvSpPr>
        <p:spPr bwMode="auto">
          <a:xfrm>
            <a:off x="457200" y="152400"/>
            <a:ext cx="7924800"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2800" b="1" i="1">
                <a:solidFill>
                  <a:schemeClr val="bg2"/>
                </a:solidFill>
              </a:rPr>
              <a:t>Đầu tư cơ sở vật chất, thiết bị phục vụ “Nhà trường thông minh”</a:t>
            </a:r>
            <a:endParaRPr lang="en-US" sz="2800">
              <a:solidFill>
                <a:schemeClr val="bg2"/>
              </a:solidFill>
            </a:endParaRPr>
          </a:p>
        </p:txBody>
      </p:sp>
    </p:spTree>
    <p:extLst>
      <p:ext uri="{BB962C8B-B14F-4D97-AF65-F5344CB8AC3E}">
        <p14:creationId xmlns:p14="http://schemas.microsoft.com/office/powerpoint/2010/main" val="3392515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24000"/>
            <a:ext cx="9144000" cy="5181600"/>
          </a:xfrm>
        </p:spPr>
        <p:txBody>
          <a:bodyPr/>
          <a:lstStyle/>
          <a:p>
            <a:pPr marL="0" indent="0">
              <a:buNone/>
            </a:pPr>
            <a:r>
              <a:rPr lang="en-US" sz="2800"/>
              <a:t>- Quản trị nhà trường thông minh.</a:t>
            </a:r>
          </a:p>
          <a:p>
            <a:pPr marL="0" indent="0">
              <a:buNone/>
            </a:pPr>
            <a:r>
              <a:rPr lang="en-US" sz="2800"/>
              <a:t>- Quản lý tổ chức, nhân sự thông minh</a:t>
            </a:r>
          </a:p>
          <a:p>
            <a:pPr marL="0" indent="0">
              <a:buNone/>
            </a:pPr>
            <a:r>
              <a:rPr lang="en-US" sz="2800"/>
              <a:t>- Quản lý đào tạo thông minh</a:t>
            </a:r>
          </a:p>
          <a:p>
            <a:pPr marL="0" indent="0">
              <a:buNone/>
            </a:pPr>
            <a:r>
              <a:rPr lang="en-US" sz="2800"/>
              <a:t>- Quản lý HS-SV thông minh, điểm danh thông minh.</a:t>
            </a:r>
          </a:p>
          <a:p>
            <a:pPr marL="0" indent="0">
              <a:buNone/>
            </a:pPr>
            <a:r>
              <a:rPr lang="en-US" sz="2800"/>
              <a:t>- Quản lý cơ sở vật chất, trang thiết bị thông minh.</a:t>
            </a:r>
          </a:p>
          <a:p>
            <a:pPr marL="0" indent="0">
              <a:buNone/>
            </a:pPr>
            <a:r>
              <a:rPr lang="en-US" sz="2800"/>
              <a:t>- Quản lý dịch vụ, phục vụ, hỗ trợ thông minh.  </a:t>
            </a:r>
          </a:p>
          <a:p>
            <a:pPr marL="0" indent="0" algn="just">
              <a:buNone/>
            </a:pPr>
            <a:endParaRPr lang="en-US" sz="2800" b="1">
              <a:solidFill>
                <a:srgbClr val="FF0000"/>
              </a:solidFill>
            </a:endParaRPr>
          </a:p>
        </p:txBody>
      </p:sp>
      <p:sp>
        <p:nvSpPr>
          <p:cNvPr id="6" name="Title 1"/>
          <p:cNvSpPr txBox="1">
            <a:spLocks/>
          </p:cNvSpPr>
          <p:nvPr/>
        </p:nvSpPr>
        <p:spPr bwMode="auto">
          <a:xfrm>
            <a:off x="457200" y="152400"/>
            <a:ext cx="7924800"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3600" i="1">
                <a:solidFill>
                  <a:schemeClr val="bg2"/>
                </a:solidFill>
              </a:rPr>
              <a:t>Ứng dụng công nghệ thông tin vào các hoạt động Nhà trường</a:t>
            </a:r>
            <a:endParaRPr lang="en-US" sz="3600">
              <a:solidFill>
                <a:schemeClr val="bg2"/>
              </a:solidFill>
            </a:endParaRPr>
          </a:p>
        </p:txBody>
      </p:sp>
    </p:spTree>
    <p:extLst>
      <p:ext uri="{BB962C8B-B14F-4D97-AF65-F5344CB8AC3E}">
        <p14:creationId xmlns:p14="http://schemas.microsoft.com/office/powerpoint/2010/main" val="1771216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a:solidFill>
                  <a:schemeClr val="bg2"/>
                </a:solidFill>
              </a:rPr>
              <a:t>Quản trị nhà trường thông minh</a:t>
            </a:r>
          </a:p>
        </p:txBody>
      </p:sp>
      <p:sp>
        <p:nvSpPr>
          <p:cNvPr id="3" name="Content Placeholder 2"/>
          <p:cNvSpPr>
            <a:spLocks noGrp="1"/>
          </p:cNvSpPr>
          <p:nvPr>
            <p:ph idx="1"/>
          </p:nvPr>
        </p:nvSpPr>
        <p:spPr/>
        <p:txBody>
          <a:bodyPr/>
          <a:lstStyle/>
          <a:p>
            <a:endParaRPr lang="en-US" smtClean="0"/>
          </a:p>
          <a:p>
            <a:pPr marL="0" indent="0">
              <a:buNone/>
            </a:pPr>
            <a:r>
              <a:rPr lang="en-US" sz="4800" smtClean="0"/>
              <a:t>Gồm các giải pháp xây dựng mô hình nhà trường tiên tiến, hiện đại; vận hành bởi các thiết bị thông minh.</a:t>
            </a:r>
            <a:endParaRPr lang="en-US" sz="4800"/>
          </a:p>
        </p:txBody>
      </p:sp>
    </p:spTree>
    <p:extLst>
      <p:ext uri="{BB962C8B-B14F-4D97-AF65-F5344CB8AC3E}">
        <p14:creationId xmlns:p14="http://schemas.microsoft.com/office/powerpoint/2010/main" val="3009127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smtClean="0">
                <a:solidFill>
                  <a:schemeClr val="bg2"/>
                </a:solidFill>
              </a:rPr>
              <a:t>Nội dung đầu tư Nhà trường thông minh</a:t>
            </a:r>
            <a:endParaRPr lang="en-US" sz="3200">
              <a:solidFill>
                <a:schemeClr val="bg2"/>
              </a:solidFill>
            </a:endParaRPr>
          </a:p>
        </p:txBody>
      </p:sp>
      <p:sp>
        <p:nvSpPr>
          <p:cNvPr id="3" name="Content Placeholder 2"/>
          <p:cNvSpPr>
            <a:spLocks noGrp="1"/>
          </p:cNvSpPr>
          <p:nvPr>
            <p:ph idx="1"/>
          </p:nvPr>
        </p:nvSpPr>
        <p:spPr/>
        <p:txBody>
          <a:bodyPr/>
          <a:lstStyle/>
          <a:p>
            <a:pPr lvl="0"/>
            <a:r>
              <a:rPr lang="en-US" b="1"/>
              <a:t>Xây dựng mô hình quản trị </a:t>
            </a:r>
            <a:r>
              <a:rPr lang="en-US" b="1" smtClean="0"/>
              <a:t>Nhà </a:t>
            </a:r>
            <a:r>
              <a:rPr lang="en-US" b="1"/>
              <a:t>trường</a:t>
            </a:r>
            <a:r>
              <a:rPr lang="en-US"/>
              <a:t>:</a:t>
            </a:r>
          </a:p>
          <a:p>
            <a:pPr lvl="0"/>
            <a:r>
              <a:rPr lang="en-US" b="1"/>
              <a:t>Hình thành trung tâm điều hành hoạt động Nhà trường </a:t>
            </a:r>
            <a:endParaRPr lang="en-US"/>
          </a:p>
          <a:p>
            <a:pPr lvl="0"/>
            <a:r>
              <a:rPr lang="en-US" b="1"/>
              <a:t>Ứng dụng công nghệ thông tin trong hoạt động nhà trường</a:t>
            </a:r>
            <a:endParaRPr lang="en-US"/>
          </a:p>
          <a:p>
            <a:pPr lvl="0"/>
            <a:r>
              <a:rPr lang="en-US" b="1"/>
              <a:t>Đào tạo, tập huấn đội ngũ sử dụng, vận hành thiết bị, giải pháp thông minh  </a:t>
            </a:r>
            <a:endParaRPr lang="en-US"/>
          </a:p>
          <a:p>
            <a:endParaRPr lang="en-US"/>
          </a:p>
        </p:txBody>
      </p:sp>
    </p:spTree>
    <p:extLst>
      <p:ext uri="{BB962C8B-B14F-4D97-AF65-F5344CB8AC3E}">
        <p14:creationId xmlns:p14="http://schemas.microsoft.com/office/powerpoint/2010/main" val="29628926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a:solidFill>
                  <a:schemeClr val="bg2"/>
                </a:solidFill>
              </a:rPr>
              <a:t>Hình thành trung tâm điều hành hoạt động Nhà trường</a:t>
            </a:r>
            <a:endParaRPr lang="en-US" sz="4000">
              <a:solidFill>
                <a:schemeClr val="bg2"/>
              </a:solidFill>
            </a:endParaRPr>
          </a:p>
        </p:txBody>
      </p:sp>
      <p:sp>
        <p:nvSpPr>
          <p:cNvPr id="3" name="Content Placeholder 2"/>
          <p:cNvSpPr>
            <a:spLocks noGrp="1"/>
          </p:cNvSpPr>
          <p:nvPr>
            <p:ph idx="1"/>
          </p:nvPr>
        </p:nvSpPr>
        <p:spPr/>
        <p:txBody>
          <a:bodyPr/>
          <a:lstStyle/>
          <a:p>
            <a:r>
              <a:rPr lang="en-US" sz="2800" smtClean="0"/>
              <a:t>Trung </a:t>
            </a:r>
            <a:r>
              <a:rPr lang="en-US" sz="2800"/>
              <a:t>tâm điều hành phân thành 4 cấp:</a:t>
            </a:r>
          </a:p>
          <a:p>
            <a:r>
              <a:rPr lang="en-US" sz="2800" smtClean="0"/>
              <a:t> </a:t>
            </a:r>
            <a:r>
              <a:rPr lang="en-US" sz="2800"/>
              <a:t>Cấp 1: Điều hành, giám sát và chỉ đạo hoạt động</a:t>
            </a:r>
          </a:p>
          <a:p>
            <a:r>
              <a:rPr lang="en-US" sz="2800" smtClean="0"/>
              <a:t> </a:t>
            </a:r>
            <a:r>
              <a:rPr lang="en-US" sz="2800"/>
              <a:t>Cấp 2: Cấp trung gian (triển khai thực hiện, trưởng đơn vị; được phân quyền theo phân công ).</a:t>
            </a:r>
          </a:p>
          <a:p>
            <a:r>
              <a:rPr lang="en-US" sz="2800" smtClean="0"/>
              <a:t> </a:t>
            </a:r>
            <a:r>
              <a:rPr lang="en-US" sz="2800"/>
              <a:t>Cấp 3: Bộ phận thực hiện (CB-GV-NV- HSSV, được phân quyền sử dụng những thông tin trong phạm vi cho phép) </a:t>
            </a:r>
          </a:p>
          <a:p>
            <a:r>
              <a:rPr lang="en-US" sz="2800" smtClean="0"/>
              <a:t>-Cấp </a:t>
            </a:r>
            <a:r>
              <a:rPr lang="en-US" sz="2800"/>
              <a:t>4: Đối tượng  thụ hưởng (phụ huynh HS, doanh nghiệp, chỉ xem không có quyền chỉnh sửa)</a:t>
            </a:r>
          </a:p>
          <a:p>
            <a:endParaRPr lang="en-US"/>
          </a:p>
        </p:txBody>
      </p:sp>
    </p:spTree>
    <p:extLst>
      <p:ext uri="{BB962C8B-B14F-4D97-AF65-F5344CB8AC3E}">
        <p14:creationId xmlns:p14="http://schemas.microsoft.com/office/powerpoint/2010/main" val="2417546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a:solidFill>
                  <a:schemeClr val="bg2"/>
                </a:solidFill>
              </a:rPr>
              <a:t>Hình thành trung tâm </a:t>
            </a:r>
            <a:r>
              <a:rPr lang="en-US" sz="2400" b="1" smtClean="0">
                <a:solidFill>
                  <a:schemeClr val="bg2"/>
                </a:solidFill>
              </a:rPr>
              <a:t>điều</a:t>
            </a:r>
            <a:br>
              <a:rPr lang="en-US" sz="2400" b="1" smtClean="0">
                <a:solidFill>
                  <a:schemeClr val="bg2"/>
                </a:solidFill>
              </a:rPr>
            </a:br>
            <a:r>
              <a:rPr lang="en-US" sz="2400" b="1" smtClean="0">
                <a:solidFill>
                  <a:schemeClr val="bg2"/>
                </a:solidFill>
              </a:rPr>
              <a:t> </a:t>
            </a:r>
            <a:r>
              <a:rPr lang="en-US" sz="2400" b="1">
                <a:solidFill>
                  <a:schemeClr val="bg2"/>
                </a:solidFill>
              </a:rPr>
              <a:t>hành hoạt động Nhà </a:t>
            </a:r>
            <a:r>
              <a:rPr lang="en-US" sz="2400" b="1" smtClean="0">
                <a:solidFill>
                  <a:schemeClr val="bg2"/>
                </a:solidFill>
              </a:rPr>
              <a:t>trường (tiếp theo)</a:t>
            </a:r>
            <a:endParaRPr lang="en-US" sz="2400"/>
          </a:p>
        </p:txBody>
      </p:sp>
      <p:sp>
        <p:nvSpPr>
          <p:cNvPr id="3" name="Content Placeholder 2"/>
          <p:cNvSpPr>
            <a:spLocks noGrp="1"/>
          </p:cNvSpPr>
          <p:nvPr>
            <p:ph idx="1"/>
          </p:nvPr>
        </p:nvSpPr>
        <p:spPr/>
        <p:txBody>
          <a:bodyPr/>
          <a:lstStyle/>
          <a:p>
            <a:endParaRPr lang="en-US" b="1" i="1" smtClean="0"/>
          </a:p>
          <a:p>
            <a:pPr marL="0" indent="0">
              <a:buNone/>
            </a:pPr>
            <a:r>
              <a:rPr lang="en-US" b="1" i="1" smtClean="0"/>
              <a:t>2.3</a:t>
            </a:r>
            <a:r>
              <a:rPr lang="en-US" b="1" i="1"/>
              <a:t>. Mối quan hệ giữa các cấp:</a:t>
            </a:r>
            <a:endParaRPr lang="en-US"/>
          </a:p>
          <a:p>
            <a:pPr marL="0" indent="0">
              <a:buNone/>
            </a:pPr>
            <a:r>
              <a:rPr lang="en-US"/>
              <a:t>- Quản lý theo chiều dọc: theo phân quyền</a:t>
            </a:r>
          </a:p>
          <a:p>
            <a:pPr marL="0" indent="0">
              <a:buNone/>
            </a:pPr>
            <a:r>
              <a:rPr lang="en-US"/>
              <a:t>- Quản lý theo chiều ngang: theo nhiệm vụ</a:t>
            </a:r>
          </a:p>
          <a:p>
            <a:endParaRPr lang="en-US"/>
          </a:p>
        </p:txBody>
      </p:sp>
    </p:spTree>
    <p:extLst>
      <p:ext uri="{BB962C8B-B14F-4D97-AF65-F5344CB8AC3E}">
        <p14:creationId xmlns:p14="http://schemas.microsoft.com/office/powerpoint/2010/main" val="902644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Hình thành trung tâm điều</a:t>
            </a:r>
            <a:br>
              <a:rPr lang="en-US" sz="2800" b="1">
                <a:solidFill>
                  <a:schemeClr val="bg2"/>
                </a:solidFill>
              </a:rPr>
            </a:br>
            <a:r>
              <a:rPr lang="en-US" sz="2800" b="1">
                <a:solidFill>
                  <a:schemeClr val="bg2"/>
                </a:solidFill>
              </a:rPr>
              <a:t> hành hoạt động Nhà trường (tiếp theo)</a:t>
            </a:r>
            <a:endParaRPr lang="en-US" sz="2800"/>
          </a:p>
        </p:txBody>
      </p:sp>
      <p:sp>
        <p:nvSpPr>
          <p:cNvPr id="3" name="Content Placeholder 2"/>
          <p:cNvSpPr>
            <a:spLocks noGrp="1"/>
          </p:cNvSpPr>
          <p:nvPr>
            <p:ph idx="1"/>
          </p:nvPr>
        </p:nvSpPr>
        <p:spPr/>
        <p:txBody>
          <a:bodyPr/>
          <a:lstStyle/>
          <a:p>
            <a:pPr marL="0" indent="0" algn="just">
              <a:buNone/>
            </a:pPr>
            <a:r>
              <a:rPr lang="en-US" sz="2400" b="1" i="1"/>
              <a:t>2.4. Đề xuất thiết bị, phần mềm:</a:t>
            </a:r>
            <a:endParaRPr lang="en-US" sz="2400"/>
          </a:p>
          <a:p>
            <a:pPr marL="0" indent="0" algn="just">
              <a:buNone/>
            </a:pPr>
            <a:r>
              <a:rPr lang="en-US" sz="2400" i="1"/>
              <a:t>- Cơ sở vật chất:</a:t>
            </a:r>
            <a:r>
              <a:rPr lang="en-US" sz="2400"/>
              <a:t> Đầu tư hoàn chỉnh cho một trung tâm hoạt động (Máy chủ, hệ thống điều hành và đảm bảo an toàn trung tâm).</a:t>
            </a:r>
          </a:p>
          <a:p>
            <a:pPr marL="0" indent="0" algn="just">
              <a:buNone/>
            </a:pPr>
            <a:r>
              <a:rPr lang="en-US" sz="2400"/>
              <a:t>- </a:t>
            </a:r>
            <a:r>
              <a:rPr lang="en-US" sz="2400" i="1"/>
              <a:t>Hệ thống phần mềm:</a:t>
            </a:r>
            <a:r>
              <a:rPr lang="en-US" sz="2400"/>
              <a:t> </a:t>
            </a:r>
            <a:endParaRPr lang="en-US" sz="2400" smtClean="0"/>
          </a:p>
          <a:p>
            <a:pPr marL="0" indent="0" algn="just">
              <a:buNone/>
            </a:pPr>
            <a:r>
              <a:rPr lang="en-US" sz="2400" smtClean="0"/>
              <a:t>- </a:t>
            </a:r>
            <a:r>
              <a:rPr lang="en-US" sz="2400"/>
              <a:t>Hệ thống đường truyền.</a:t>
            </a:r>
          </a:p>
          <a:p>
            <a:pPr marL="0" indent="0" algn="just">
              <a:buNone/>
            </a:pPr>
            <a:r>
              <a:rPr lang="en-US" sz="2400"/>
              <a:t>- Hệ thống camera quan sát.</a:t>
            </a:r>
          </a:p>
          <a:p>
            <a:pPr marL="0" indent="0" algn="just">
              <a:buNone/>
            </a:pPr>
            <a:r>
              <a:rPr lang="en-US" sz="2400"/>
              <a:t>- Hệ thống đảm bảo an toàn vật lý (PCCC, hệ thống chống sét..)</a:t>
            </a:r>
          </a:p>
          <a:p>
            <a:pPr marL="0" indent="0" algn="just">
              <a:buNone/>
            </a:pPr>
            <a:r>
              <a:rPr lang="en-US" sz="2400"/>
              <a:t>- Hệ thống bảo đảm an toàn thông tin (Tường lửa…)</a:t>
            </a:r>
          </a:p>
          <a:p>
            <a:pPr marL="0" indent="0" algn="just">
              <a:buNone/>
            </a:pPr>
            <a:r>
              <a:rPr lang="en-US" sz="2400"/>
              <a:t>- Máy trạm…</a:t>
            </a:r>
          </a:p>
        </p:txBody>
      </p:sp>
    </p:spTree>
    <p:extLst>
      <p:ext uri="{BB962C8B-B14F-4D97-AF65-F5344CB8AC3E}">
        <p14:creationId xmlns:p14="http://schemas.microsoft.com/office/powerpoint/2010/main" val="13895689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2800" b="1">
                <a:solidFill>
                  <a:schemeClr val="bg2"/>
                </a:solidFill>
              </a:rPr>
              <a:t>Ứng dụng công nghệ thông tin trong hoạt động nhà trường</a:t>
            </a:r>
            <a:r>
              <a:rPr lang="en-US" sz="2800">
                <a:solidFill>
                  <a:schemeClr val="bg2"/>
                </a:solidFill>
              </a:rPr>
              <a:t/>
            </a:r>
            <a:br>
              <a:rPr lang="en-US" sz="2800">
                <a:solidFill>
                  <a:schemeClr val="bg2"/>
                </a:solidFill>
              </a:rPr>
            </a:br>
            <a:endParaRPr lang="en-US" sz="2800">
              <a:solidFill>
                <a:schemeClr val="bg2"/>
              </a:solidFill>
            </a:endParaRPr>
          </a:p>
        </p:txBody>
      </p:sp>
      <p:sp>
        <p:nvSpPr>
          <p:cNvPr id="3" name="Content Placeholder 2"/>
          <p:cNvSpPr>
            <a:spLocks noGrp="1"/>
          </p:cNvSpPr>
          <p:nvPr>
            <p:ph idx="1"/>
          </p:nvPr>
        </p:nvSpPr>
        <p:spPr/>
        <p:txBody>
          <a:bodyPr/>
          <a:lstStyle/>
          <a:p>
            <a:pPr algn="just"/>
            <a:r>
              <a:rPr lang="en-US" b="1" i="1"/>
              <a:t>Xây dựng các dịch vụ công trực tuyến </a:t>
            </a:r>
            <a:r>
              <a:rPr lang="en-US" sz="1600" b="1">
                <a:solidFill>
                  <a:srgbClr val="FF0000"/>
                </a:solidFill>
              </a:rPr>
              <a:t>(P.TCHCTH+ P.CTCTHSSV</a:t>
            </a:r>
            <a:r>
              <a:rPr lang="en-US" sz="1600" b="1" smtClean="0">
                <a:solidFill>
                  <a:srgbClr val="FF0000"/>
                </a:solidFill>
              </a:rPr>
              <a:t>)</a:t>
            </a:r>
          </a:p>
          <a:p>
            <a:pPr marL="0" indent="0" algn="just">
              <a:buNone/>
            </a:pPr>
            <a:r>
              <a:rPr lang="en-US" sz="2000" b="1" smtClean="0">
                <a:solidFill>
                  <a:srgbClr val="FF0000"/>
                </a:solidFill>
              </a:rPr>
              <a:t>-</a:t>
            </a:r>
            <a:r>
              <a:rPr lang="en-US" sz="2000" b="1"/>
              <a:t>Tạo lập trang mạng điện tử và cung cấp các dịch vụ công trực tuyến để giao tiếp giữa cơ quan, tổ </a:t>
            </a:r>
            <a:r>
              <a:rPr lang="en-US" sz="2000" b="1" smtClean="0"/>
              <a:t>chức</a:t>
            </a:r>
            <a:r>
              <a:rPr lang="en-US" sz="2000" b="1"/>
              <a:t>, cá nhân và nhà </a:t>
            </a:r>
            <a:r>
              <a:rPr lang="en-US" sz="2000" b="1" smtClean="0"/>
              <a:t>trường.</a:t>
            </a:r>
          </a:p>
          <a:p>
            <a:pPr marL="0" indent="0" algn="just">
              <a:buNone/>
            </a:pPr>
            <a:r>
              <a:rPr lang="en-US" sz="2000" b="1" smtClean="0"/>
              <a:t>-Tạo </a:t>
            </a:r>
            <a:r>
              <a:rPr lang="en-US" sz="2000" b="1"/>
              <a:t>phần mềm ứng dụng cho các thiết bị di động (APP</a:t>
            </a:r>
            <a:r>
              <a:rPr lang="en-US" sz="2000" b="1" smtClean="0"/>
              <a:t>)</a:t>
            </a:r>
          </a:p>
          <a:p>
            <a:pPr marL="0" indent="0" algn="just">
              <a:buNone/>
            </a:pPr>
            <a:r>
              <a:rPr lang="en-US" sz="2000" b="1" smtClean="0"/>
              <a:t>- Nâng </a:t>
            </a:r>
            <a:r>
              <a:rPr lang="en-US" sz="2000" b="1"/>
              <a:t>cấp cổng thông tin điện tử tạo thuận lợi trong việc tương tác với HSSV, PHHS, Doanh nghiệp hoặc trao đổi thông tin lẫn </a:t>
            </a:r>
            <a:r>
              <a:rPr lang="en-US" sz="2000" b="1" smtClean="0"/>
              <a:t>nhau.</a:t>
            </a:r>
          </a:p>
          <a:p>
            <a:pPr marL="0" indent="0" algn="just">
              <a:buNone/>
            </a:pPr>
            <a:r>
              <a:rPr lang="en-US" sz="2000" b="1" smtClean="0"/>
              <a:t>- Lập </a:t>
            </a:r>
            <a:r>
              <a:rPr lang="en-US" sz="2000" b="1"/>
              <a:t>diễn đàn để trao đổi và xử lý thông tin. </a:t>
            </a:r>
            <a:endParaRPr lang="en-US" sz="2000" b="1" smtClean="0">
              <a:solidFill>
                <a:srgbClr val="FF0000"/>
              </a:solidFill>
            </a:endParaRPr>
          </a:p>
          <a:p>
            <a:pPr marL="0" indent="0" algn="just">
              <a:buNone/>
            </a:pPr>
            <a:r>
              <a:rPr lang="en-US" sz="2000" b="1" smtClean="0"/>
              <a:t>- CB-GV-NV-HSSV </a:t>
            </a:r>
            <a:r>
              <a:rPr lang="en-US" sz="2000" b="1"/>
              <a:t>và PHHS có thể thực hiện các thủ tục hành chính mọi lúc mọi nơi kể cả vào những ngày nghỉ. Đăng nhập, tìm và điền vào biểu mẫu, gửi, chờ thẩm định và xử lý hồ sơ, hẹn ngày đến nhận (Sử dụng chữ ký số để thực hiện giao dịch).</a:t>
            </a:r>
          </a:p>
          <a:p>
            <a:pPr>
              <a:buFontTx/>
              <a:buChar char="-"/>
            </a:pPr>
            <a:endParaRPr lang="en-US" sz="1600">
              <a:solidFill>
                <a:srgbClr val="FF0000"/>
              </a:solidFill>
            </a:endParaRPr>
          </a:p>
        </p:txBody>
      </p:sp>
    </p:spTree>
    <p:extLst>
      <p:ext uri="{BB962C8B-B14F-4D97-AF65-F5344CB8AC3E}">
        <p14:creationId xmlns:p14="http://schemas.microsoft.com/office/powerpoint/2010/main" val="39856772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i="1" smtClean="0">
                <a:solidFill>
                  <a:schemeClr val="bg2"/>
                </a:solidFill>
              </a:rPr>
              <a:t>Khối </a:t>
            </a:r>
            <a:r>
              <a:rPr lang="en-US" sz="2400" b="1" i="1">
                <a:solidFill>
                  <a:schemeClr val="bg2"/>
                </a:solidFill>
              </a:rPr>
              <a:t>hành chính, chuyên môn và nghiệp vụ</a:t>
            </a:r>
            <a:endParaRPr lang="en-US" sz="2400">
              <a:solidFill>
                <a:schemeClr val="bg2"/>
              </a:solidFill>
            </a:endParaRPr>
          </a:p>
        </p:txBody>
      </p:sp>
      <p:sp>
        <p:nvSpPr>
          <p:cNvPr id="3" name="Content Placeholder 2"/>
          <p:cNvSpPr>
            <a:spLocks noGrp="1"/>
          </p:cNvSpPr>
          <p:nvPr>
            <p:ph idx="1"/>
          </p:nvPr>
        </p:nvSpPr>
        <p:spPr/>
        <p:txBody>
          <a:bodyPr/>
          <a:lstStyle/>
          <a:p>
            <a:r>
              <a:rPr lang="en-US" b="1" i="1"/>
              <a:t>Xây dựng mô hình văn phòng không giấy (văn phòng điện tử)</a:t>
            </a:r>
            <a:endParaRPr lang="en-US"/>
          </a:p>
          <a:p>
            <a:pPr marL="0" indent="0">
              <a:buNone/>
            </a:pPr>
            <a:r>
              <a:rPr lang="en-US" sz="2400" i="1"/>
              <a:t>- Thể chế hoá các văn bản hành </a:t>
            </a:r>
            <a:r>
              <a:rPr lang="en-US" sz="2400" i="1" smtClean="0"/>
              <a:t>chính</a:t>
            </a:r>
          </a:p>
          <a:p>
            <a:pPr marL="0" indent="0">
              <a:buNone/>
            </a:pPr>
            <a:r>
              <a:rPr lang="en-US" sz="2400" i="1" smtClean="0"/>
              <a:t>- Phát </a:t>
            </a:r>
            <a:r>
              <a:rPr lang="en-US" sz="2400" i="1"/>
              <a:t>triển phần mềm quản lý hành chính nhà trường (Egov), phần mềm quản lý nhân sự hiện tại của </a:t>
            </a:r>
            <a:r>
              <a:rPr lang="en-US" sz="2400" i="1" smtClean="0"/>
              <a:t>trường</a:t>
            </a:r>
          </a:p>
          <a:p>
            <a:pPr marL="0" indent="0">
              <a:buNone/>
            </a:pPr>
            <a:r>
              <a:rPr lang="en-US" sz="2400" i="1"/>
              <a:t>- Xây dựng phần mềm quản lý công việc hoặc tạo máy chủ lưu trữ toàn bộ công việc của đơn vị.</a:t>
            </a:r>
            <a:endParaRPr lang="en-US" sz="2400"/>
          </a:p>
          <a:p>
            <a:pPr>
              <a:buFontTx/>
              <a:buChar char="-"/>
            </a:pPr>
            <a:r>
              <a:rPr lang="en-US" sz="2400" i="1" smtClean="0"/>
              <a:t>Xây </a:t>
            </a:r>
            <a:r>
              <a:rPr lang="en-US" sz="2400" i="1"/>
              <a:t>dựng phần mềm quản lý và tạo chữ ký số cho các Trưởng đơn </a:t>
            </a:r>
            <a:r>
              <a:rPr lang="en-US" sz="2400" i="1" smtClean="0"/>
              <a:t>vị</a:t>
            </a:r>
          </a:p>
          <a:p>
            <a:pPr marL="0" indent="0">
              <a:buNone/>
            </a:pPr>
            <a:r>
              <a:rPr lang="en-US" sz="2400" b="1"/>
              <a:t>- </a:t>
            </a:r>
            <a:r>
              <a:rPr lang="en-US" sz="2400" i="1"/>
              <a:t>Tạo mã vạch cho từng loại hồ sơ, sử dụng máy quét mã vạch</a:t>
            </a:r>
            <a:endParaRPr lang="en-US" sz="2400"/>
          </a:p>
          <a:p>
            <a:pPr>
              <a:buFontTx/>
              <a:buChar char="-"/>
            </a:pPr>
            <a:endParaRPr lang="en-US"/>
          </a:p>
        </p:txBody>
      </p:sp>
    </p:spTree>
    <p:extLst>
      <p:ext uri="{BB962C8B-B14F-4D97-AF65-F5344CB8AC3E}">
        <p14:creationId xmlns:p14="http://schemas.microsoft.com/office/powerpoint/2010/main" val="26950000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i="1">
                <a:solidFill>
                  <a:schemeClr val="bg2"/>
                </a:solidFill>
              </a:rPr>
              <a:t>Khối hành chính, chuyên môn và nghiệp vụ</a:t>
            </a:r>
            <a:endParaRPr lang="en-US" sz="2800"/>
          </a:p>
        </p:txBody>
      </p:sp>
      <p:sp>
        <p:nvSpPr>
          <p:cNvPr id="3" name="Content Placeholder 2"/>
          <p:cNvSpPr>
            <a:spLocks noGrp="1"/>
          </p:cNvSpPr>
          <p:nvPr>
            <p:ph idx="1"/>
          </p:nvPr>
        </p:nvSpPr>
        <p:spPr/>
        <p:txBody>
          <a:bodyPr/>
          <a:lstStyle/>
          <a:p>
            <a:r>
              <a:rPr lang="en-US" b="1" i="1"/>
              <a:t>Xây dựng mô hình đơn vị hành chính tập trung </a:t>
            </a:r>
            <a:r>
              <a:rPr lang="en-US" b="1"/>
              <a:t>(P.TCHCTH)</a:t>
            </a:r>
            <a:endParaRPr lang="en-US"/>
          </a:p>
          <a:p>
            <a:pPr>
              <a:buFontTx/>
              <a:buChar char="-"/>
            </a:pPr>
            <a:r>
              <a:rPr lang="en-US" smtClean="0"/>
              <a:t>Đầu </a:t>
            </a:r>
            <a:r>
              <a:rPr lang="en-US"/>
              <a:t>mối tập trung </a:t>
            </a:r>
            <a:r>
              <a:rPr lang="en-US" smtClean="0"/>
              <a:t>thực </a:t>
            </a:r>
            <a:r>
              <a:rPr lang="en-US"/>
              <a:t>hiện việc tiếp nhận, hướng dẫn, phối hợp giải quyết hồ sơ và trả kết quả giải quyết hồ sơ thủ tục hành chính cho cá nhân, đơn </a:t>
            </a:r>
            <a:r>
              <a:rPr lang="en-US" smtClean="0"/>
              <a:t>vị</a:t>
            </a:r>
          </a:p>
          <a:p>
            <a:pPr>
              <a:buFontTx/>
              <a:buChar char="-"/>
            </a:pPr>
            <a:r>
              <a:rPr lang="en-US" smtClean="0"/>
              <a:t>Có </a:t>
            </a:r>
            <a:r>
              <a:rPr lang="en-US"/>
              <a:t>bộ phận độc lập kiểm tra, giám sát chặt chẽ hoạt động của đơn vị, tạo lập một môi trường làm việc thống nhất, thuận tiện, hiện đại</a:t>
            </a:r>
          </a:p>
        </p:txBody>
      </p:sp>
    </p:spTree>
    <p:extLst>
      <p:ext uri="{BB962C8B-B14F-4D97-AF65-F5344CB8AC3E}">
        <p14:creationId xmlns:p14="http://schemas.microsoft.com/office/powerpoint/2010/main" val="13582686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i="1">
                <a:solidFill>
                  <a:schemeClr val="bg2"/>
                </a:solidFill>
              </a:rPr>
              <a:t>Khối hành chính, chuyên môn và nghiệp vụ</a:t>
            </a:r>
            <a:endParaRPr lang="en-US" sz="2800"/>
          </a:p>
        </p:txBody>
      </p:sp>
      <p:sp>
        <p:nvSpPr>
          <p:cNvPr id="3" name="Content Placeholder 2"/>
          <p:cNvSpPr>
            <a:spLocks noGrp="1"/>
          </p:cNvSpPr>
          <p:nvPr>
            <p:ph idx="1"/>
          </p:nvPr>
        </p:nvSpPr>
        <p:spPr/>
        <p:txBody>
          <a:bodyPr/>
          <a:lstStyle/>
          <a:p>
            <a:r>
              <a:rPr lang="en-US" b="1" i="1"/>
              <a:t>Đầu tư phòng họp thông minh, phần mềm họp trực tuyến </a:t>
            </a:r>
            <a:r>
              <a:rPr lang="en-US" b="1"/>
              <a:t>(P.TCHCTH)</a:t>
            </a:r>
            <a:endParaRPr lang="en-US"/>
          </a:p>
          <a:p>
            <a:pPr marL="0" indent="0" algn="just">
              <a:buNone/>
            </a:pPr>
            <a:r>
              <a:rPr lang="en-US"/>
              <a:t>	</a:t>
            </a:r>
            <a:r>
              <a:rPr lang="en-US" sz="2400"/>
              <a:t>Tất cả phòng họp có mạng internet, trang bị máy chiếu cố định, máy vi tính và một số thiết bị khác để phục vụ kịp thời các buổi hội họp của Nhà trường, Thư ký cuộc họp chuẩn bị các nội dung và file trình chiếu để báo cáo, chủ tọa điều khiển cuộc họp. Cuối buổi họp, nội dung đã được thống nhất thì kết quả sẽ được chuyển về cho các thành viên để triển khai thực hiện (nội dung công việc, phân công thành viên, thời gian thực hiện đã được lưu giữ trên phần mềm, nếu đến hạn mà công việc chưa hoàn thành thì phần mềm sẽ nhắc…).</a:t>
            </a:r>
          </a:p>
          <a:p>
            <a:endParaRPr lang="en-US"/>
          </a:p>
        </p:txBody>
      </p:sp>
    </p:spTree>
    <p:extLst>
      <p:ext uri="{BB962C8B-B14F-4D97-AF65-F5344CB8AC3E}">
        <p14:creationId xmlns:p14="http://schemas.microsoft.com/office/powerpoint/2010/main" val="12188324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i="1">
                <a:solidFill>
                  <a:schemeClr val="bg2"/>
                </a:solidFill>
              </a:rPr>
              <a:t>Khối hành chính, chuyên môn và nghiệp vụ</a:t>
            </a:r>
            <a:endParaRPr lang="en-US" sz="3000"/>
          </a:p>
        </p:txBody>
      </p:sp>
      <p:sp>
        <p:nvSpPr>
          <p:cNvPr id="3" name="Content Placeholder 2"/>
          <p:cNvSpPr>
            <a:spLocks noGrp="1"/>
          </p:cNvSpPr>
          <p:nvPr>
            <p:ph idx="1"/>
          </p:nvPr>
        </p:nvSpPr>
        <p:spPr/>
        <p:txBody>
          <a:bodyPr/>
          <a:lstStyle/>
          <a:p>
            <a:r>
              <a:rPr lang="en-US" sz="1600" b="1" i="1"/>
              <a:t>Công tác an ninh và chấm công hàng ngày </a:t>
            </a:r>
            <a:r>
              <a:rPr lang="en-US" sz="1600" b="1"/>
              <a:t>(P.TCHCTH+P.CTCTHSSV+ TỔ THANH TRA PC)</a:t>
            </a:r>
            <a:endParaRPr lang="en-US" sz="1600" smtClean="0"/>
          </a:p>
          <a:p>
            <a:r>
              <a:rPr lang="en-US" sz="1600" smtClean="0"/>
              <a:t>CB-GV-NV</a:t>
            </a:r>
            <a:r>
              <a:rPr lang="en-US" sz="1600"/>
              <a:t>, HSSV khi ra vào trường phải đeo thẻ, thẻ đã được cài đặt và đăng ký tại trường. Khi ra - vào trường hệ thống camera, cảm biến sẽ ghi nhận thời gian ra - vào, hình ảnh, xác nhận là đúng thẻ hay không. </a:t>
            </a:r>
            <a:endParaRPr lang="en-US" sz="1600" smtClean="0"/>
          </a:p>
          <a:p>
            <a:r>
              <a:rPr lang="en-US" sz="1600" smtClean="0"/>
              <a:t>Từ </a:t>
            </a:r>
            <a:r>
              <a:rPr lang="en-US" sz="1600"/>
              <a:t>việc ghi nhận hàng ngày nêu trên, cuối tháng hệ thống sẽ chiết xuất dữ liệu để tính ngày công làm việc cho từng CB-GV-NV/tháng.</a:t>
            </a:r>
          </a:p>
          <a:p>
            <a:r>
              <a:rPr lang="en-US" sz="1600"/>
              <a:t>Chấm công trên phần mềm sẽ tránh chồng chéo </a:t>
            </a:r>
            <a:r>
              <a:rPr lang="en-US" sz="1600" smtClean="0"/>
              <a:t>\</a:t>
            </a:r>
          </a:p>
          <a:p>
            <a:r>
              <a:rPr lang="en-US" sz="1600" smtClean="0"/>
              <a:t>Bộ </a:t>
            </a:r>
            <a:r>
              <a:rPr lang="en-US" sz="1600"/>
              <a:t>phận chức năng sẽ xử lý từ kết quả chấm công hàng ngày trên phần mềm, cuối tháng nhập công thức vào để tính chế độ cho từng </a:t>
            </a:r>
            <a:r>
              <a:rPr lang="en-US" sz="1600" smtClean="0"/>
              <a:t>CBGVNV</a:t>
            </a:r>
          </a:p>
          <a:p>
            <a:r>
              <a:rPr lang="en-US" sz="1600" smtClean="0"/>
              <a:t>Mỗi </a:t>
            </a:r>
            <a:r>
              <a:rPr lang="en-US" sz="1600"/>
              <a:t>phòng học có gắn camera, GV lên lớp trễ hoặc vắng thì camera ghi nhận đồng thời hệ thống sẽ báo ngay trung tâm điều hành để xử lý tiếp theo.</a:t>
            </a:r>
          </a:p>
          <a:p>
            <a:r>
              <a:rPr lang="en-US" sz="1600"/>
              <a:t>Lắp đặt camera trong lớp đồng thời kiểm tra các hoạt động của từng lớp học.</a:t>
            </a:r>
          </a:p>
          <a:p>
            <a:r>
              <a:rPr lang="en-US" sz="1600"/>
              <a:t>Phần mềm còn có chức năng báo hiệu một người đã làm việc quá 200 giờ vượt/năm theo quy định hiện hành (gồm giờ dạy vượt + làm việc ngoài giờ + giờ thỉnh giảng, …)</a:t>
            </a:r>
          </a:p>
          <a:p>
            <a:r>
              <a:rPr lang="en-US" sz="1600"/>
              <a:t>Các phòng học, phòng làm việc sẽ sử dụng các thẻ từ để mở - khóa cửa. Thẻ bảng tên của CB, GV, NV cũng sẽ là thẻ từ để mở hoặc đóng cửa các lớp học, phòng học, phòng làm việc.  </a:t>
            </a:r>
          </a:p>
        </p:txBody>
      </p:sp>
    </p:spTree>
    <p:extLst>
      <p:ext uri="{BB962C8B-B14F-4D97-AF65-F5344CB8AC3E}">
        <p14:creationId xmlns:p14="http://schemas.microsoft.com/office/powerpoint/2010/main" val="20334720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i="1">
                <a:solidFill>
                  <a:schemeClr val="bg2"/>
                </a:solidFill>
              </a:rPr>
              <a:t>Khối hành chính, chuyên môn và nghiệp vụ</a:t>
            </a:r>
            <a:endParaRPr lang="en-US" sz="3000"/>
          </a:p>
        </p:txBody>
      </p:sp>
      <p:sp>
        <p:nvSpPr>
          <p:cNvPr id="3" name="Content Placeholder 2"/>
          <p:cNvSpPr>
            <a:spLocks noGrp="1"/>
          </p:cNvSpPr>
          <p:nvPr>
            <p:ph idx="1"/>
          </p:nvPr>
        </p:nvSpPr>
        <p:spPr/>
        <p:txBody>
          <a:bodyPr/>
          <a:lstStyle/>
          <a:p>
            <a:pPr lvl="2"/>
            <a:r>
              <a:rPr lang="en-US" b="1" i="1"/>
              <a:t>Đăng ký nghỉ phép trên phần mềm: </a:t>
            </a:r>
            <a:r>
              <a:rPr lang="en-US" b="1"/>
              <a:t>(P.TCHCTH)</a:t>
            </a:r>
            <a:endParaRPr lang="en-US"/>
          </a:p>
          <a:p>
            <a:r>
              <a:rPr lang="en-US" sz="2400"/>
              <a:t>Cá nhân đăng ký nghỉ phép trên phần mềm: nhập ngày nghỉ phép,số ngày nghỉ; thông tin sẽ gửi đến Trưởng đơn vị, Trưởng đơn vị xem xét nếu không đồng ý thì phản hồi lại người đăng ký, nếu đồng ý sẽ xác nhận bằng chữ ký số, thông tin sẽ thể hiện trên phần mềm và bộ phận tổ chức sẽ ghi nhận để lập các chế độ liên quan vào cuối tháng như chấm công, tính phụ cấp thi đua,… </a:t>
            </a:r>
          </a:p>
          <a:p>
            <a:r>
              <a:rPr lang="en-US" sz="2400"/>
              <a:t>Phần mềm còn có chức năng báo hiệu và khóa đối với trường hợp đăng ký ngày phép vượt quá ngày phép của từng cá nhân/năm học theo quy định hiện hành (số liệu ngày phép của từng cá nhân đã được nhập vào đầu mỗi năm học).</a:t>
            </a:r>
          </a:p>
        </p:txBody>
      </p:sp>
    </p:spTree>
    <p:extLst>
      <p:ext uri="{BB962C8B-B14F-4D97-AF65-F5344CB8AC3E}">
        <p14:creationId xmlns:p14="http://schemas.microsoft.com/office/powerpoint/2010/main" val="11640988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i="1">
                <a:solidFill>
                  <a:schemeClr val="bg2"/>
                </a:solidFill>
              </a:rPr>
              <a:t>Khối hành chính, chuyên môn và nghiệp vụ</a:t>
            </a:r>
            <a:endParaRPr lang="en-US" sz="3000"/>
          </a:p>
        </p:txBody>
      </p:sp>
      <p:sp>
        <p:nvSpPr>
          <p:cNvPr id="3" name="Content Placeholder 2"/>
          <p:cNvSpPr>
            <a:spLocks noGrp="1"/>
          </p:cNvSpPr>
          <p:nvPr>
            <p:ph idx="1"/>
          </p:nvPr>
        </p:nvSpPr>
        <p:spPr/>
        <p:txBody>
          <a:bodyPr/>
          <a:lstStyle/>
          <a:p>
            <a:pPr algn="just"/>
            <a:r>
              <a:rPr lang="en-US" sz="2000" b="1" i="1"/>
              <a:t>Kiểm soát thời hạn nộp báo cáo của các đơn vị </a:t>
            </a:r>
            <a:r>
              <a:rPr lang="en-US" sz="2000" b="1"/>
              <a:t>(P.TCHCTH)</a:t>
            </a:r>
            <a:endParaRPr lang="en-US" sz="2000"/>
          </a:p>
          <a:p>
            <a:pPr algn="just"/>
            <a:r>
              <a:rPr lang="en-US" sz="2000"/>
              <a:t>Trong một năm học Nhà trường có rất nhiều loại báo cáo (báo cáo của trường, của sở ngành, bộ,...) trang bị phần mềm có tính năng cơ sở dữ liệu để các đơn vị nộp báo cáo, hồ sơ, ...  làm cơ sở để xét tính điểm cho từng đơn vị vào cuối mỗi năm học. Các yêu cầu được cập nhập trên phần mềm để triển khai đến các đơn vị, có nội dung và thời hạn nộp cụ thể. Nếu đơn vị nộp báo cáo đúng nội dung và đúng hạn thì sẽ có điểm +, nộp trễ hạn 1 ngày, 2 ngày, 3 ngày, ... sẽ trừ điểm theo lũy tiến. Đồng thời xây dựng thang điểm cụ thể nếu trong khoảng điểm nào --&gt; cuối năm sẽ là một trong những tiêu chí để xét bình bầu đơn vị đạt tập thể tiên tiến hay xuất sắc</a:t>
            </a:r>
            <a:r>
              <a:rPr lang="en-US" sz="2000" smtClean="0"/>
              <a:t>.  </a:t>
            </a:r>
            <a:endParaRPr lang="en-US" sz="2000"/>
          </a:p>
        </p:txBody>
      </p:sp>
    </p:spTree>
    <p:extLst>
      <p:ext uri="{BB962C8B-B14F-4D97-AF65-F5344CB8AC3E}">
        <p14:creationId xmlns:p14="http://schemas.microsoft.com/office/powerpoint/2010/main" val="11887468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i="1">
                <a:solidFill>
                  <a:schemeClr val="bg2"/>
                </a:solidFill>
              </a:rPr>
              <a:t>Khối hành chính, chuyên môn và nghiệp vụ</a:t>
            </a:r>
            <a:endParaRPr lang="en-US" sz="3000"/>
          </a:p>
        </p:txBody>
      </p:sp>
      <p:sp>
        <p:nvSpPr>
          <p:cNvPr id="3" name="Content Placeholder 2"/>
          <p:cNvSpPr>
            <a:spLocks noGrp="1"/>
          </p:cNvSpPr>
          <p:nvPr>
            <p:ph idx="1"/>
          </p:nvPr>
        </p:nvSpPr>
        <p:spPr/>
        <p:txBody>
          <a:bodyPr/>
          <a:lstStyle/>
          <a:p>
            <a:pPr marL="0" indent="0">
              <a:buNone/>
            </a:pPr>
            <a:r>
              <a:rPr lang="en-US" sz="2000" b="1" i="1"/>
              <a:t>Lưu trữ điện tử </a:t>
            </a:r>
            <a:r>
              <a:rPr lang="en-US" sz="2000" b="1"/>
              <a:t>(P.TCHCTH+ P.CTCTHSSV)</a:t>
            </a:r>
            <a:endParaRPr lang="en-US" sz="2000"/>
          </a:p>
          <a:p>
            <a:pPr marL="0" indent="0">
              <a:buNone/>
            </a:pPr>
            <a:r>
              <a:rPr lang="pt-BR" sz="2000" i="1"/>
              <a:t>-  Lưu trữ hồ sơ cá nhân</a:t>
            </a:r>
            <a:endParaRPr lang="en-US" sz="2000"/>
          </a:p>
          <a:p>
            <a:pPr marL="0" indent="0">
              <a:buNone/>
            </a:pPr>
            <a:r>
              <a:rPr lang="pt-BR" sz="2000"/>
              <a:t>Hồ sơ cá nhân của mỗi CBGVNV gồm lý lịch, quyết định, văn bằng, chứng chỉ,… sẽ được scan toàn bộ và sắp xếp theo trật tự đã được quy định, sau đó đưa vào lưu trữ trên các file mềm. Tất cả dữ liệu trên file được cập nhật vào hệ thống để khi cần báo cáo về số liệu đội ngũ thì không cần phải thống kê. Trên phần mềm cũng thể hiện số lượng và chất lượng đội ngũ, thuận tiện cho việc đề xuất tuyển dụng, đào tạo, bồi dưỡng chuyên môn nghiệp vụ …</a:t>
            </a:r>
            <a:endParaRPr lang="en-US" sz="2000"/>
          </a:p>
          <a:p>
            <a:pPr marL="0" indent="0">
              <a:buNone/>
            </a:pPr>
            <a:r>
              <a:rPr lang="pt-BR" sz="2000" i="1"/>
              <a:t>-  Lưu trữ hồ sơ công việc</a:t>
            </a:r>
            <a:endParaRPr lang="en-US" sz="2000"/>
          </a:p>
          <a:p>
            <a:pPr marL="0" indent="0">
              <a:buNone/>
            </a:pPr>
            <a:r>
              <a:rPr lang="pt-BR" sz="2000" i="1"/>
              <a:t>- Số hóa tài liệu:</a:t>
            </a:r>
            <a:r>
              <a:rPr lang="pt-BR" sz="2000"/>
              <a:t> từ dạng tài liệu giấy sang dạng dữ liệu điện tử nhằm giúp Nhà trường dễ dàng và linh hoạt trong việc lưu trữ, xử lý một khối lượng lớn thông tin.</a:t>
            </a:r>
            <a:endParaRPr lang="en-US" sz="2000"/>
          </a:p>
        </p:txBody>
      </p:sp>
    </p:spTree>
    <p:extLst>
      <p:ext uri="{BB962C8B-B14F-4D97-AF65-F5344CB8AC3E}">
        <p14:creationId xmlns:p14="http://schemas.microsoft.com/office/powerpoint/2010/main" val="29506990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i="1">
                <a:solidFill>
                  <a:schemeClr val="bg2"/>
                </a:solidFill>
              </a:rPr>
              <a:t>Khối hành chính, chuyên môn và nghiệp vụ</a:t>
            </a:r>
            <a:endParaRPr lang="en-US" sz="3000"/>
          </a:p>
        </p:txBody>
      </p:sp>
      <p:sp>
        <p:nvSpPr>
          <p:cNvPr id="3" name="Content Placeholder 2"/>
          <p:cNvSpPr>
            <a:spLocks noGrp="1"/>
          </p:cNvSpPr>
          <p:nvPr>
            <p:ph idx="1"/>
          </p:nvPr>
        </p:nvSpPr>
        <p:spPr/>
        <p:txBody>
          <a:bodyPr/>
          <a:lstStyle/>
          <a:p>
            <a:r>
              <a:rPr lang="pt-BR" sz="2000" b="1" i="1"/>
              <a:t>Công tác tuyển dụng </a:t>
            </a:r>
            <a:r>
              <a:rPr lang="pt-BR" sz="2000" b="1"/>
              <a:t>(P.TCHCTH)</a:t>
            </a:r>
            <a:endParaRPr lang="en-US" sz="2000"/>
          </a:p>
          <a:p>
            <a:r>
              <a:rPr lang="en-US" sz="2000"/>
              <a:t>Trong phần tuyển dụng có các tính năng, nghiệp vụ, yêu cầu sau:</a:t>
            </a:r>
          </a:p>
          <a:p>
            <a:pPr lvl="0"/>
            <a:r>
              <a:rPr lang="en-US" sz="2000"/>
              <a:t>In phiếu thu lệ phí của ứng viên dự tuyển, cấp mã số để ứng viên đăng nhập và tiến hành đăng ký thông tin cá nhân trước khi dự tuyển. </a:t>
            </a:r>
          </a:p>
          <a:p>
            <a:pPr lvl="0"/>
            <a:r>
              <a:rPr lang="en-US" sz="2000"/>
              <a:t>Phần mềm này có thể trích xuất dữ liệu cá nhân ra file excel để sử dụng các số liệu mà ứng viên đã nhập trên phần mềm</a:t>
            </a:r>
          </a:p>
          <a:p>
            <a:pPr lvl="0"/>
            <a:r>
              <a:rPr lang="en-US" sz="2000"/>
              <a:t>Trích xuất được dữ liệu thông tin cá nhân về tuyển dụng như hình thẻ, hình ảnh và các dữ liệu đầy đủ về thông tin cá nhân như lý lịch 2C của Sở Nội vụ. </a:t>
            </a:r>
          </a:p>
          <a:p>
            <a:r>
              <a:rPr lang="en-US" sz="2000"/>
              <a:t>  Đề nghị có máy nhận diện hình ảnh, để khi ứng viên trúng tuyển đến nhận nhiệm sở sẽ được chụp lại hình ảnh mới nhất và lưu trên hệ thống phần mềm này. Cũng từ phần mềm này, có thể trích xuất ra thẻ bảng tên có mã vạch riêng biệt cho mỗi CB, GV, NV.</a:t>
            </a:r>
          </a:p>
        </p:txBody>
      </p:sp>
    </p:spTree>
    <p:extLst>
      <p:ext uri="{BB962C8B-B14F-4D97-AF65-F5344CB8AC3E}">
        <p14:creationId xmlns:p14="http://schemas.microsoft.com/office/powerpoint/2010/main" val="30094319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i="1">
                <a:solidFill>
                  <a:schemeClr val="bg2"/>
                </a:solidFill>
              </a:rPr>
              <a:t>Khối hành chính, chuyên môn và nghiệp vụ</a:t>
            </a:r>
            <a:endParaRPr lang="en-US" sz="3000"/>
          </a:p>
        </p:txBody>
      </p:sp>
      <p:sp>
        <p:nvSpPr>
          <p:cNvPr id="3" name="Content Placeholder 2"/>
          <p:cNvSpPr>
            <a:spLocks noGrp="1"/>
          </p:cNvSpPr>
          <p:nvPr>
            <p:ph idx="1"/>
          </p:nvPr>
        </p:nvSpPr>
        <p:spPr/>
        <p:txBody>
          <a:bodyPr/>
          <a:lstStyle/>
          <a:p>
            <a:r>
              <a:rPr lang="en-US" sz="1800" b="1" i="1"/>
              <a:t>Quản lý các thiết bị trong phòng làm việc</a:t>
            </a:r>
            <a:r>
              <a:rPr lang="en-US" sz="1800" b="1"/>
              <a:t> (P.KT&amp;ĐBCL+KHOA ĐIỆN ĐIỆN TỬ)</a:t>
            </a:r>
            <a:endParaRPr lang="en-US" sz="1800"/>
          </a:p>
          <a:p>
            <a:r>
              <a:rPr lang="en-US" sz="1800" b="1" i="1" smtClean="0"/>
              <a:t>Quản </a:t>
            </a:r>
            <a:r>
              <a:rPr lang="en-US" sz="1800" b="1" i="1"/>
              <a:t>lý tài sản thông minh</a:t>
            </a:r>
            <a:endParaRPr lang="en-US" sz="1800"/>
          </a:p>
          <a:p>
            <a:r>
              <a:rPr lang="en-US" sz="1800"/>
              <a:t>Tất cả các tài sản, thiết bị cơ sở vật chất, vật tư thuộc quyền quản lý của Nhà trường đều được gắn mã vạch, thẻ RFID. Phòng thực hành thí nghiệm, kho đều có camera giám sát, máy quét để quản lý và kiểm tra việc sử </a:t>
            </a:r>
            <a:r>
              <a:rPr lang="en-US" sz="1800" smtClean="0"/>
              <a:t>dụn</a:t>
            </a:r>
          </a:p>
          <a:p>
            <a:r>
              <a:rPr lang="en-US" sz="1800" b="1" i="1" smtClean="0"/>
              <a:t>Quản </a:t>
            </a:r>
            <a:r>
              <a:rPr lang="en-US" sz="1800" b="1" i="1"/>
              <a:t>lý tòa nhà thông minh</a:t>
            </a:r>
            <a:endParaRPr lang="en-US" sz="1800"/>
          </a:p>
          <a:p>
            <a:r>
              <a:rPr lang="en-US" sz="1800"/>
              <a:t>Đề xuất mô hình quản lý theo Hệ thống quản lý tòa nhà thông minh iBMS, iBMS là một hệ thống đồng bộ, cho phép quản lý, điều khiển các hệ thống cơ điện trong một đơn vị như: Hệ thống điện, hệ thống điều hòa, hệ thống an ninh, báo cháy và chữa cháy</a:t>
            </a:r>
            <a:r>
              <a:rPr lang="en-US" sz="1800" smtClean="0"/>
              <a:t>… </a:t>
            </a:r>
            <a:r>
              <a:rPr lang="en-US" sz="1800"/>
              <a:t>thiết bị</a:t>
            </a:r>
            <a:r>
              <a:rPr lang="en-US" sz="1800" smtClean="0"/>
              <a:t>.</a:t>
            </a:r>
          </a:p>
          <a:p>
            <a:r>
              <a:rPr lang="en-US" sz="1800" b="1"/>
              <a:t>Sử dụng </a:t>
            </a:r>
            <a:r>
              <a:rPr lang="vi-VN" sz="1800" b="1"/>
              <a:t>Công nghệ IoTs (Internet of Things) trong </a:t>
            </a:r>
            <a:r>
              <a:rPr lang="en-US" sz="1800" b="1"/>
              <a:t>đào tạo</a:t>
            </a:r>
            <a:endParaRPr lang="en-US" sz="1800"/>
          </a:p>
          <a:p>
            <a:r>
              <a:rPr lang="vi-VN" sz="1800"/>
              <a:t>Cùng với sự phát triển mạnh của điện thoại thông minh, máy tính bảng, cảm biến không dây, … IoTs đang được xem là một giải pháp tối ưu trong việc tổ chức đào tạo qua internet.</a:t>
            </a:r>
            <a:endParaRPr lang="en-US" sz="1800"/>
          </a:p>
        </p:txBody>
      </p:sp>
    </p:spTree>
    <p:extLst>
      <p:ext uri="{BB962C8B-B14F-4D97-AF65-F5344CB8AC3E}">
        <p14:creationId xmlns:p14="http://schemas.microsoft.com/office/powerpoint/2010/main" val="949831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en-US" sz="2000" i="1"/>
              <a:t>Mô hình tuyển sinh thông minh</a:t>
            </a:r>
            <a:endParaRPr lang="en-US" sz="2000"/>
          </a:p>
          <a:p>
            <a:pPr marL="0" indent="0">
              <a:buNone/>
            </a:pPr>
            <a:r>
              <a:rPr lang="en-US" sz="2000"/>
              <a:t>- Đăng ký xét tuyển trực tuyến;</a:t>
            </a:r>
          </a:p>
          <a:p>
            <a:pPr marL="0" indent="0">
              <a:buNone/>
            </a:pPr>
            <a:r>
              <a:rPr lang="en-US" sz="2000"/>
              <a:t>- Nộp hồ sơ làm thủ tục nhập học trực tuyến;</a:t>
            </a:r>
          </a:p>
          <a:p>
            <a:pPr marL="0" indent="0">
              <a:buNone/>
            </a:pPr>
            <a:r>
              <a:rPr lang="en-US" sz="2000"/>
              <a:t>- Mở rộng đóng lệ phí và học phí bằng các hình thức: trực tuyến (chuyển khoản, internet banking, SMS banking, cổng thanh toán bằng ứng dụng điện thoại); tại chỗ (thẻ ATM, thẻ tín dụng), sau đó công nợ sinh viên được xác nhận qua tin nhắn, qua tài khoản. Kết nối và xử lý việc xét điều kiện dự thi của sinh viên khi sinh viên quá hạn nộp học phí.</a:t>
            </a:r>
          </a:p>
          <a:p>
            <a:pPr marL="0" indent="0">
              <a:buNone/>
            </a:pPr>
            <a:r>
              <a:rPr lang="en-US" sz="2000"/>
              <a:t>- Xếp lớp tự động;</a:t>
            </a:r>
          </a:p>
          <a:p>
            <a:pPr marL="0" indent="0">
              <a:buNone/>
            </a:pPr>
            <a:r>
              <a:rPr lang="en-US" sz="2000"/>
              <a:t>- Thông báo tình hình hồ sơ, giai đoạn xử lý, kết quả trúng tuyển, các thông tin được cung cấp, … trong quá trình tuy ển sinh cho đến khi nhập học tại trường thông qua tài khoản được cấp.</a:t>
            </a:r>
          </a:p>
        </p:txBody>
      </p:sp>
    </p:spTree>
    <p:extLst>
      <p:ext uri="{BB962C8B-B14F-4D97-AF65-F5344CB8AC3E}">
        <p14:creationId xmlns:p14="http://schemas.microsoft.com/office/powerpoint/2010/main" val="1996913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en-US" i="1"/>
              <a:t>Mô hình đào tạo thông minh</a:t>
            </a:r>
            <a:endParaRPr lang="en-US"/>
          </a:p>
          <a:p>
            <a:pPr marL="0" indent="0">
              <a:buNone/>
            </a:pPr>
            <a:r>
              <a:rPr lang="en-US"/>
              <a:t>- Sinh viên được tự đăng ký học phần mới, học phần học lại.</a:t>
            </a:r>
          </a:p>
          <a:p>
            <a:pPr marL="0" indent="0">
              <a:buNone/>
            </a:pPr>
            <a:r>
              <a:rPr lang="en-US"/>
              <a:t>- Phần mềm quản lý chuyên dùng nâng cao tính năng cho việc tra cứu thông tin mở môn học, lớp học phần học lại phục vụ nhu cầu tra cứu thông tin học lại của sinh viên</a:t>
            </a:r>
          </a:p>
        </p:txBody>
      </p:sp>
    </p:spTree>
    <p:extLst>
      <p:ext uri="{BB962C8B-B14F-4D97-AF65-F5344CB8AC3E}">
        <p14:creationId xmlns:p14="http://schemas.microsoft.com/office/powerpoint/2010/main" val="37323068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en-US" sz="2000" i="1"/>
              <a:t>Mô hình phòng học thông minh</a:t>
            </a:r>
            <a:endParaRPr lang="en-US" sz="2000"/>
          </a:p>
          <a:p>
            <a:pPr marL="0" indent="0">
              <a:buNone/>
            </a:pPr>
            <a:r>
              <a:rPr lang="en-US" sz="2000"/>
              <a:t>Phòng học thông minh là một chiến lược toàn diện cho giáo dục áp dụng kỹ thuật số tại các trường học.</a:t>
            </a:r>
          </a:p>
          <a:p>
            <a:pPr marL="0" indent="0">
              <a:buNone/>
            </a:pPr>
            <a:r>
              <a:rPr lang="en-US" sz="2000"/>
              <a:t>Hệ thống phòng học tương tác thông minh là công nghệ nâng cao lớp học mà cơ hội bồi dưỡng cho giảng dạy và học tập bằng cách tích hợp công nghệ số trong học tập, phương tiện giúp giảng dạy như Máy vi tính, Bảng tương tác thông minh, Phần mềm chuyên dụng, các thiết bị hỗ trợ, mạng và âm thanh... khả năng tương tác bằng tay, bút trên bảng tương tác hoặc thiết bị tương tác. </a:t>
            </a:r>
          </a:p>
          <a:p>
            <a:pPr marL="0" indent="0">
              <a:buNone/>
            </a:pPr>
            <a:r>
              <a:rPr lang="en-US" sz="2000"/>
              <a:t>Phòng học tương tác thông minh là phòng học được sử dụng các trang thiết bị hiện đại. Ứng dụng công nghệ thông tin vào trong dạy học, đem lại hiệu quả to lớn cho cải cách giáo dục. Giúp Giảng viên và sinh viên cùng phát triển các chủ đề cho môn học một cách đa dạng, hình ảnh âm thanh, video... trực quan.</a:t>
            </a:r>
          </a:p>
        </p:txBody>
      </p:sp>
    </p:spTree>
    <p:extLst>
      <p:ext uri="{BB962C8B-B14F-4D97-AF65-F5344CB8AC3E}">
        <p14:creationId xmlns:p14="http://schemas.microsoft.com/office/powerpoint/2010/main" val="16698610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en-US" sz="2000" i="1"/>
              <a:t>Mô hình tuyển sinh thông minh</a:t>
            </a:r>
            <a:endParaRPr lang="en-US" sz="2000"/>
          </a:p>
          <a:p>
            <a:pPr marL="0" indent="0">
              <a:buNone/>
            </a:pPr>
            <a:r>
              <a:rPr lang="en-US" sz="2000"/>
              <a:t>- Đăng ký xét tuyển trực tuyến;</a:t>
            </a:r>
          </a:p>
          <a:p>
            <a:pPr marL="0" indent="0">
              <a:buNone/>
            </a:pPr>
            <a:r>
              <a:rPr lang="en-US" sz="2000"/>
              <a:t>- Nộp hồ sơ làm thủ tục nhập học trực tuyến;</a:t>
            </a:r>
          </a:p>
          <a:p>
            <a:pPr marL="0" indent="0">
              <a:buNone/>
            </a:pPr>
            <a:r>
              <a:rPr lang="en-US" sz="2000"/>
              <a:t>- Mở rộng đóng lệ phí và học phí bằng các hình thức: trực tuyến (chuyển khoản, internet banking, SMS banking, cổng thanh toán bằng ứng dụng điện thoại); tại chỗ (thẻ ATM, thẻ tín dụng), sau đó công nợ sinh viên được xác nhận qua tin nhắn, qua tài khoản. Kết nối và xử lý việc xét điều kiện dự thi của sinh viên khi sinh viên quá hạn nộp học phí.</a:t>
            </a:r>
          </a:p>
          <a:p>
            <a:pPr marL="0" indent="0">
              <a:buNone/>
            </a:pPr>
            <a:r>
              <a:rPr lang="en-US" sz="2000"/>
              <a:t>- Xếp lớp tự động;</a:t>
            </a:r>
          </a:p>
          <a:p>
            <a:pPr marL="0" indent="0">
              <a:buNone/>
            </a:pPr>
            <a:r>
              <a:rPr lang="en-US" sz="2000"/>
              <a:t>- Thông báo tình hình hồ sơ, giai đoạn xử lý, kết quả trúng tuyển, các thông tin được cung cấp, … trong quá trình tuy ển sinh cho đến khi nhập học tại trường thông qua tài khoản được cấp.</a:t>
            </a:r>
          </a:p>
        </p:txBody>
      </p:sp>
    </p:spTree>
    <p:extLst>
      <p:ext uri="{BB962C8B-B14F-4D97-AF65-F5344CB8AC3E}">
        <p14:creationId xmlns:p14="http://schemas.microsoft.com/office/powerpoint/2010/main" val="3829749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en-US" sz="2300" i="1"/>
              <a:t>Xây dựng chương trình, giáo trình điện tử</a:t>
            </a:r>
            <a:endParaRPr lang="en-US" sz="2300"/>
          </a:p>
          <a:p>
            <a:pPr marL="0" indent="0">
              <a:buNone/>
            </a:pPr>
            <a:r>
              <a:rPr lang="en-US" sz="2300"/>
              <a:t>- Biên soạn chương trình đào tạo bằng phần mềm ứng dụng nhằm hỗ trợ các yêu cầu của chương trình đào tạo theo quy định.</a:t>
            </a:r>
          </a:p>
          <a:p>
            <a:pPr marL="0" indent="0">
              <a:buNone/>
            </a:pPr>
            <a:r>
              <a:rPr lang="en-US" sz="2300"/>
              <a:t>- Giáo trình điện tử được xây dựng dưới dạng website có nhiều</a:t>
            </a:r>
            <a:r>
              <a:rPr lang="en-US" sz="2300" b="1"/>
              <a:t> </a:t>
            </a:r>
            <a:r>
              <a:rPr lang="en-US" sz="2300"/>
              <a:t>ưu điểm nổi bật hơn so với giáo trình truyền thống.</a:t>
            </a:r>
          </a:p>
          <a:p>
            <a:pPr marL="0" indent="0">
              <a:buNone/>
            </a:pPr>
            <a:r>
              <a:rPr lang="en-US" sz="2300"/>
              <a:t>- Nội dung được mô tả ngắn gọn dưới dạng text và được minh họa một cách sinh động, trực quan bởi các ảnh động, flash và các video clip… </a:t>
            </a:r>
          </a:p>
          <a:p>
            <a:pPr marL="0" indent="0">
              <a:buNone/>
            </a:pPr>
            <a:r>
              <a:rPr lang="en-US" sz="2300"/>
              <a:t>- Ngoài ra trong từng phần người biên soạn, người học có thể tự biên soạn, học tập thông qua các học phần, bài giảng video tích hợp sẵn trong kho lưu trữ, thực hiện</a:t>
            </a:r>
            <a:r>
              <a:rPr lang="en-US" sz="2400"/>
              <a:t> </a:t>
            </a:r>
            <a:r>
              <a:rPr lang="en-US" sz="2300"/>
              <a:t>các bài kiểm tra trắc nghiệm ngẫu nhiên cuối mỗi chương.</a:t>
            </a:r>
          </a:p>
        </p:txBody>
      </p:sp>
    </p:spTree>
    <p:extLst>
      <p:ext uri="{BB962C8B-B14F-4D97-AF65-F5344CB8AC3E}">
        <p14:creationId xmlns:p14="http://schemas.microsoft.com/office/powerpoint/2010/main" val="23802783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pPr lvl="3" algn="just"/>
            <a:r>
              <a:rPr lang="vi-VN" sz="1800" i="1"/>
              <a:t>Đào tạo trực tuyến</a:t>
            </a:r>
            <a:r>
              <a:rPr lang="vi-VN" sz="1800" b="1"/>
              <a:t> (P.CTCT-HSSV)</a:t>
            </a:r>
            <a:endParaRPr lang="en-US" sz="1800"/>
          </a:p>
          <a:p>
            <a:pPr lvl="0" algn="just"/>
            <a:r>
              <a:rPr lang="en-US" sz="1800"/>
              <a:t>Quản lý đào tạo trực tuyến: sử dụng những công nghệ tiên tiến giả lập phòng học như video, voice và những giải pháp đa phương tiện khác nhằm hỗ trợ các giảng viên có thể dễ dàng tiếp cận và chuyển tải thông tin đến HSSV;</a:t>
            </a:r>
          </a:p>
          <a:p>
            <a:pPr lvl="0" algn="just"/>
            <a:r>
              <a:rPr lang="en-US" sz="1800"/>
              <a:t> Quản lý nội dung đào tạo với các chức năng chính như: Tích hợp với các phần mềm đang sử dụng và có khả năng nhúng các bài giảng powerpoint, video, audio. . . hỗ trợ giảng viên tạo và chia sẻ nội dung giảng dạy dễ dàng và hiệu quả. Bên cạnh đó, việc quản lý tài liệu tham khảo cũng được đề cập đến trong phân hệ này. Việc quản lý này tương tự như một hệ thống thư viện điện tử thu nhỏ nhằm hỗ trợ cho người học dễ dàng tìm được các tài liệu liên quan;</a:t>
            </a:r>
          </a:p>
          <a:p>
            <a:pPr lvl="0" algn="just"/>
            <a:r>
              <a:rPr lang="en-US" sz="1800"/>
              <a:t>Quản lý thi/kiểm tra trực tuyến thông qua nhiều hình thức như: Tự luận, trắc nghiệm;</a:t>
            </a:r>
          </a:p>
          <a:p>
            <a:pPr lvl="0" algn="just"/>
            <a:r>
              <a:rPr lang="en-US" sz="1800"/>
              <a:t>Quản lý tiến trình dạy và học của các thành viên trong hệ thống dễ dàng;</a:t>
            </a:r>
          </a:p>
          <a:p>
            <a:pPr algn="just"/>
            <a:r>
              <a:rPr lang="en-US" sz="1800"/>
              <a:t>Quản lý việc trao đổi giữa GV và HSSV, cũng như giữa các HSSV với nhau.</a:t>
            </a:r>
          </a:p>
        </p:txBody>
      </p:sp>
    </p:spTree>
    <p:extLst>
      <p:ext uri="{BB962C8B-B14F-4D97-AF65-F5344CB8AC3E}">
        <p14:creationId xmlns:p14="http://schemas.microsoft.com/office/powerpoint/2010/main" val="320168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vi-VN" sz="2800" i="1"/>
              <a:t>Quản lý hoạt động dạy thực hành thông minh theo hướng số hóa</a:t>
            </a:r>
            <a:r>
              <a:rPr lang="en-US" sz="2800" b="1"/>
              <a:t> (Khoa Điện-Điện tử)</a:t>
            </a:r>
            <a:endParaRPr lang="en-US" sz="2800"/>
          </a:p>
          <a:p>
            <a:pPr lvl="0"/>
            <a:r>
              <a:rPr lang="vi-VN" sz="2800"/>
              <a:t>Chuyển các dạng dữ liệu truyền thống sang chuẩn dữ liệu trên máy tính và được máy tính nhận biết;</a:t>
            </a:r>
            <a:endParaRPr lang="en-US" sz="2800"/>
          </a:p>
          <a:p>
            <a:pPr lvl="0"/>
            <a:r>
              <a:rPr lang="vi-VN" sz="2800"/>
              <a:t>Triển khai bài giảng điện tử, thư viện số;</a:t>
            </a:r>
            <a:endParaRPr lang="en-US" sz="2800"/>
          </a:p>
          <a:p>
            <a:r>
              <a:rPr lang="vi-VN" sz="2800"/>
              <a:t>Mô phỏng chương trình, giáo trình của các nghề đào tạo: Tạo một mô hình của một hệ thống có sẵn trong thực tế để xác định và hiểu rõ những cấu tạo, nguyên lý hoạt động hệ thống.</a:t>
            </a:r>
            <a:endParaRPr lang="en-US" sz="2800"/>
          </a:p>
        </p:txBody>
      </p:sp>
    </p:spTree>
    <p:extLst>
      <p:ext uri="{BB962C8B-B14F-4D97-AF65-F5344CB8AC3E}">
        <p14:creationId xmlns:p14="http://schemas.microsoft.com/office/powerpoint/2010/main" val="25082359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r>
              <a:rPr lang="en-US" sz="2400" b="1" i="1"/>
              <a:t>Công tác khảo thí</a:t>
            </a:r>
            <a:endParaRPr lang="en-US" sz="2400"/>
          </a:p>
          <a:p>
            <a:pPr lvl="0"/>
            <a:r>
              <a:rPr lang="en-US" sz="2400"/>
              <a:t>Trang bị cơ sở hạ tầng gồm 5 phòng thi, chỉ dùng để tổ chức thi trắc nghiệm trực tuyến, mỗi phòng gồm có: Máy quét thẻ, nhận dạng HSSV (Máy chấm công khuôn mặt &amp; Vân tay IFACE), hệ thống camera giám sát 4 cái/1 phòng, hệ thống bàn vi tính có vách ngăn (50 chỗ), máy tính; bộ lưu áp.</a:t>
            </a:r>
          </a:p>
          <a:p>
            <a:pPr>
              <a:buFontTx/>
              <a:buChar char="-"/>
            </a:pPr>
            <a:r>
              <a:rPr lang="en-US" sz="2400" smtClean="0"/>
              <a:t>Đề </a:t>
            </a:r>
            <a:r>
              <a:rPr lang="en-US" sz="2400"/>
              <a:t>xuất yêu cầu lắp đặt phòng vi tính theo hệ thống net </a:t>
            </a:r>
            <a:r>
              <a:rPr lang="en-US" sz="2400" smtClean="0"/>
              <a:t>bootroom</a:t>
            </a:r>
          </a:p>
          <a:p>
            <a:pPr marL="0" indent="0">
              <a:buNone/>
            </a:pPr>
            <a:r>
              <a:rPr lang="en-US" sz="2400" smtClean="0"/>
              <a:t>-  Thành </a:t>
            </a:r>
            <a:r>
              <a:rPr lang="en-US" sz="2400"/>
              <a:t>lập ngân hàng, thư viện đề thi với tất cả các môn để cập nhật vào phần mềm.</a:t>
            </a:r>
          </a:p>
        </p:txBody>
      </p:sp>
    </p:spTree>
    <p:extLst>
      <p:ext uri="{BB962C8B-B14F-4D97-AF65-F5344CB8AC3E}">
        <p14:creationId xmlns:p14="http://schemas.microsoft.com/office/powerpoint/2010/main" val="18095262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Khối đào tạo, khảo thí và đảm bảo chất lượng</a:t>
            </a:r>
            <a:endParaRPr lang="en-US" sz="2800">
              <a:solidFill>
                <a:schemeClr val="bg2"/>
              </a:solidFill>
            </a:endParaRPr>
          </a:p>
        </p:txBody>
      </p:sp>
      <p:sp>
        <p:nvSpPr>
          <p:cNvPr id="3" name="Content Placeholder 2"/>
          <p:cNvSpPr>
            <a:spLocks noGrp="1"/>
          </p:cNvSpPr>
          <p:nvPr>
            <p:ph idx="1"/>
          </p:nvPr>
        </p:nvSpPr>
        <p:spPr/>
        <p:txBody>
          <a:bodyPr/>
          <a:lstStyle/>
          <a:p>
            <a:pPr marL="0" indent="0">
              <a:buNone/>
            </a:pPr>
            <a:r>
              <a:rPr lang="en-US" sz="4000" b="1" smtClean="0"/>
              <a:t>Về </a:t>
            </a:r>
            <a:r>
              <a:rPr lang="en-US" sz="4000" b="1"/>
              <a:t>công tác đảm bảo chất lượng</a:t>
            </a:r>
            <a:endParaRPr lang="en-US" sz="4000"/>
          </a:p>
          <a:p>
            <a:r>
              <a:rPr lang="en-US" sz="4000" i="1" smtClean="0"/>
              <a:t>Mô </a:t>
            </a:r>
            <a:r>
              <a:rPr lang="en-US" sz="4000" i="1"/>
              <a:t>hình ISO điện tử</a:t>
            </a:r>
            <a:endParaRPr lang="en-US" sz="4000"/>
          </a:p>
          <a:p>
            <a:r>
              <a:rPr lang="en-US" sz="4000" i="1" smtClean="0"/>
              <a:t>Các </a:t>
            </a:r>
            <a:r>
              <a:rPr lang="en-US" sz="4000" i="1"/>
              <a:t>hình thức khảo sát trực tuyến, khảo sát trên website nội </a:t>
            </a:r>
            <a:r>
              <a:rPr lang="en-US" sz="4000" i="1" smtClean="0"/>
              <a:t>bộ</a:t>
            </a:r>
          </a:p>
          <a:p>
            <a:r>
              <a:rPr lang="vi-VN" sz="4000" i="1"/>
              <a:t>Phát triển sàn giao dịch việc làm – dạy nghề </a:t>
            </a:r>
            <a:endParaRPr lang="en-US" sz="4000"/>
          </a:p>
        </p:txBody>
      </p:sp>
    </p:spTree>
    <p:extLst>
      <p:ext uri="{BB962C8B-B14F-4D97-AF65-F5344CB8AC3E}">
        <p14:creationId xmlns:p14="http://schemas.microsoft.com/office/powerpoint/2010/main" val="31391056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Xây dựng Thư viện điện tử</a:t>
            </a:r>
            <a:endParaRPr lang="en-US" sz="2800">
              <a:solidFill>
                <a:schemeClr val="bg2"/>
              </a:solidFill>
            </a:endParaRPr>
          </a:p>
        </p:txBody>
      </p:sp>
      <p:sp>
        <p:nvSpPr>
          <p:cNvPr id="3" name="Content Placeholder 2"/>
          <p:cNvSpPr>
            <a:spLocks noGrp="1"/>
          </p:cNvSpPr>
          <p:nvPr>
            <p:ph idx="1"/>
          </p:nvPr>
        </p:nvSpPr>
        <p:spPr/>
        <p:txBody>
          <a:bodyPr/>
          <a:lstStyle/>
          <a:p>
            <a:pPr marL="0" lvl="0" indent="0">
              <a:buNone/>
            </a:pPr>
            <a:r>
              <a:rPr lang="en-US" sz="2000" i="1"/>
              <a:t>Xây dựng mới tòa nhà thư viện hiện đại có đầy đủ phòng ốc, trang thiết bị:</a:t>
            </a:r>
            <a:endParaRPr lang="en-US" sz="2000" b="1"/>
          </a:p>
          <a:p>
            <a:pPr lvl="0" fontAlgn="auto"/>
            <a:r>
              <a:rPr lang="en-US" sz="2000"/>
              <a:t>Phòng xử lý kỹ thuật tài liệu;</a:t>
            </a:r>
            <a:endParaRPr lang="en-US" sz="2000" b="1"/>
          </a:p>
          <a:p>
            <a:pPr lvl="0" fontAlgn="auto"/>
            <a:r>
              <a:rPr lang="en-US" sz="2000"/>
              <a:t>Phòng đọc tại chỗ;</a:t>
            </a:r>
            <a:endParaRPr lang="en-US" sz="2000" b="1"/>
          </a:p>
          <a:p>
            <a:pPr lvl="0" fontAlgn="auto"/>
            <a:r>
              <a:rPr lang="en-US" sz="2000"/>
              <a:t>Phòng đọc nghiên cứu;</a:t>
            </a:r>
            <a:endParaRPr lang="en-US" sz="2000" b="1"/>
          </a:p>
          <a:p>
            <a:pPr lvl="0" fontAlgn="auto"/>
            <a:r>
              <a:rPr lang="en-US" sz="2000"/>
              <a:t>Phòng học nhóm;</a:t>
            </a:r>
            <a:endParaRPr lang="en-US" sz="2000" b="1"/>
          </a:p>
          <a:p>
            <a:pPr lvl="0" fontAlgn="auto"/>
            <a:r>
              <a:rPr lang="en-US" sz="2000"/>
              <a:t>Phòng hội thảo chuyên đề;</a:t>
            </a:r>
            <a:endParaRPr lang="en-US" sz="2000" b="1"/>
          </a:p>
          <a:p>
            <a:pPr lvl="0" fontAlgn="auto"/>
            <a:r>
              <a:rPr lang="en-US" sz="2000"/>
              <a:t>Khu vực mượn và nhận trả tài liệu;</a:t>
            </a:r>
            <a:endParaRPr lang="en-US" sz="2000" b="1"/>
          </a:p>
          <a:p>
            <a:pPr lvl="0" fontAlgn="auto"/>
            <a:r>
              <a:rPr lang="en-US" sz="2000"/>
              <a:t>Phòng dịch vụ thông tin tư liệu và tham khảo;</a:t>
            </a:r>
            <a:endParaRPr lang="en-US" sz="2000" b="1"/>
          </a:p>
          <a:p>
            <a:pPr lvl="0" fontAlgn="auto"/>
            <a:r>
              <a:rPr lang="en-US" sz="2000"/>
              <a:t>Phòng đa phương tiện;</a:t>
            </a:r>
            <a:endParaRPr lang="en-US" sz="2000" b="1"/>
          </a:p>
          <a:p>
            <a:pPr lvl="0" fontAlgn="auto"/>
            <a:r>
              <a:rPr lang="pt-BR" sz="2000"/>
              <a:t>Sảnh tra cứu tài liệu;</a:t>
            </a:r>
            <a:endParaRPr lang="en-US" sz="2000" b="1"/>
          </a:p>
          <a:p>
            <a:pPr lvl="0" fontAlgn="auto"/>
            <a:r>
              <a:rPr lang="pt-BR" sz="2000"/>
              <a:t>Phòng bảo quản tài liệu;</a:t>
            </a:r>
            <a:endParaRPr lang="en-US" sz="2000" b="1"/>
          </a:p>
          <a:p>
            <a:r>
              <a:rPr lang="en-US" sz="2000"/>
              <a:t>Kho sách theo chuyên ngành.</a:t>
            </a:r>
          </a:p>
        </p:txBody>
      </p:sp>
    </p:spTree>
    <p:extLst>
      <p:ext uri="{BB962C8B-B14F-4D97-AF65-F5344CB8AC3E}">
        <p14:creationId xmlns:p14="http://schemas.microsoft.com/office/powerpoint/2010/main" val="27619930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Xây dựng Thư viện điện tử</a:t>
            </a:r>
            <a:endParaRPr lang="en-US" sz="2800">
              <a:solidFill>
                <a:schemeClr val="bg2"/>
              </a:solidFill>
            </a:endParaRPr>
          </a:p>
        </p:txBody>
      </p:sp>
      <p:sp>
        <p:nvSpPr>
          <p:cNvPr id="3" name="Content Placeholder 2"/>
          <p:cNvSpPr>
            <a:spLocks noGrp="1"/>
          </p:cNvSpPr>
          <p:nvPr>
            <p:ph idx="1"/>
          </p:nvPr>
        </p:nvSpPr>
        <p:spPr/>
        <p:txBody>
          <a:bodyPr/>
          <a:lstStyle/>
          <a:p>
            <a:pPr marL="0" lvl="0" indent="0" fontAlgn="auto">
              <a:buNone/>
            </a:pPr>
            <a:r>
              <a:rPr lang="en-US" sz="2400" i="1"/>
              <a:t>Đề xuất cơ sở vật chất, thiết bị:</a:t>
            </a:r>
            <a:endParaRPr lang="en-US" sz="2400" b="1"/>
          </a:p>
          <a:p>
            <a:pPr lvl="0" fontAlgn="auto"/>
            <a:r>
              <a:rPr lang="en-US" sz="2400"/>
              <a:t>Hệ thống máy chủ;</a:t>
            </a:r>
            <a:endParaRPr lang="en-US" sz="2400" b="1"/>
          </a:p>
          <a:p>
            <a:pPr lvl="0" fontAlgn="auto"/>
            <a:r>
              <a:rPr lang="en-US" sz="2400"/>
              <a:t>Hệ thống máy tra cứu;</a:t>
            </a:r>
            <a:endParaRPr lang="en-US" sz="2400" b="1"/>
          </a:p>
          <a:p>
            <a:pPr lvl="0" fontAlgn="auto"/>
            <a:r>
              <a:rPr lang="en-US" sz="2400"/>
              <a:t>Hệ thống phần mềm quản lý thư viện;</a:t>
            </a:r>
            <a:endParaRPr lang="en-US" sz="2400" b="1"/>
          </a:p>
          <a:p>
            <a:pPr lvl="0" fontAlgn="auto"/>
            <a:r>
              <a:rPr lang="en-US" sz="2400"/>
              <a:t>Hệ thống thiết bị đa phương tiện;</a:t>
            </a:r>
            <a:endParaRPr lang="en-US" sz="2400" b="1"/>
          </a:p>
          <a:p>
            <a:pPr lvl="0" fontAlgn="auto"/>
            <a:r>
              <a:rPr lang="en-US" sz="2400"/>
              <a:t>Hệ thống mạng internet riêng, tốc độ cao để phục vụ bạn đọc;</a:t>
            </a:r>
            <a:endParaRPr lang="en-US" sz="2400" b="1"/>
          </a:p>
          <a:p>
            <a:pPr lvl="0" fontAlgn="auto"/>
            <a:r>
              <a:rPr lang="en-US" sz="2400"/>
              <a:t>Hệ thống số hóa và xử lý tài liệu điện tử;</a:t>
            </a:r>
            <a:endParaRPr lang="en-US" sz="2400" b="1"/>
          </a:p>
          <a:p>
            <a:pPr lvl="0" fontAlgn="auto"/>
            <a:r>
              <a:rPr lang="en-US" sz="2400"/>
              <a:t>Hệ thống dữ liệu, cơ sở dữ liệu online;</a:t>
            </a:r>
            <a:endParaRPr lang="en-US" sz="2400" b="1"/>
          </a:p>
          <a:p>
            <a:r>
              <a:rPr lang="en-US" sz="2400"/>
              <a:t>Hệ thống an ninh, kiểm soát, giám sát người dùng.</a:t>
            </a:r>
          </a:p>
        </p:txBody>
      </p:sp>
    </p:spTree>
    <p:extLst>
      <p:ext uri="{BB962C8B-B14F-4D97-AF65-F5344CB8AC3E}">
        <p14:creationId xmlns:p14="http://schemas.microsoft.com/office/powerpoint/2010/main" val="12031921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sz="2800" b="1">
                <a:solidFill>
                  <a:schemeClr val="bg2"/>
                </a:solidFill>
              </a:rPr>
              <a:t>Xây dựng Thư viện điện tử</a:t>
            </a:r>
            <a:endParaRPr lang="en-US" sz="2800">
              <a:solidFill>
                <a:schemeClr val="bg2"/>
              </a:solidFill>
            </a:endParaRPr>
          </a:p>
        </p:txBody>
      </p:sp>
      <p:sp>
        <p:nvSpPr>
          <p:cNvPr id="3" name="Content Placeholder 2"/>
          <p:cNvSpPr>
            <a:spLocks noGrp="1"/>
          </p:cNvSpPr>
          <p:nvPr>
            <p:ph idx="1"/>
          </p:nvPr>
        </p:nvSpPr>
        <p:spPr/>
        <p:txBody>
          <a:bodyPr/>
          <a:lstStyle/>
          <a:p>
            <a:pPr marL="0" lvl="0" indent="0" fontAlgn="auto">
              <a:buNone/>
            </a:pPr>
            <a:r>
              <a:rPr lang="en-US" sz="2400" i="1"/>
              <a:t>Đề xuất phần mềm quản lý thư viện và thư viện số:</a:t>
            </a:r>
            <a:endParaRPr lang="en-US" sz="2400" b="1"/>
          </a:p>
          <a:p>
            <a:pPr lvl="0"/>
            <a:r>
              <a:rPr lang="en-US" sz="2400"/>
              <a:t>Phân hệ bổ sung</a:t>
            </a:r>
          </a:p>
          <a:p>
            <a:pPr lvl="0"/>
            <a:r>
              <a:rPr lang="en-US" sz="2400"/>
              <a:t>Phân hệ biên mục</a:t>
            </a:r>
          </a:p>
          <a:p>
            <a:pPr lvl="0"/>
            <a:r>
              <a:rPr lang="en-US" sz="2400"/>
              <a:t>Phân hệ quản lý bạn đọc</a:t>
            </a:r>
          </a:p>
          <a:p>
            <a:pPr lvl="0"/>
            <a:r>
              <a:rPr lang="en-US" sz="2400"/>
              <a:t>Phân hệ mượn trả</a:t>
            </a:r>
          </a:p>
          <a:p>
            <a:pPr lvl="0"/>
            <a:r>
              <a:rPr lang="en-US" sz="2400"/>
              <a:t>Phân hệ quản lý tư liệu số</a:t>
            </a:r>
          </a:p>
          <a:p>
            <a:pPr lvl="0"/>
            <a:r>
              <a:rPr lang="en-US" sz="2400"/>
              <a:t>Phân hệ tìm kiếm tòan văn</a:t>
            </a:r>
          </a:p>
          <a:p>
            <a:pPr lvl="0"/>
            <a:r>
              <a:rPr lang="en-US" sz="2400"/>
              <a:t>Phân hệ quản trị hệ thống</a:t>
            </a:r>
          </a:p>
          <a:p>
            <a:pPr lvl="0"/>
            <a:r>
              <a:rPr lang="en-US" sz="2400"/>
              <a:t>Phân hệ tìm kiếm tài liệu (OPAC)</a:t>
            </a:r>
          </a:p>
          <a:p>
            <a:r>
              <a:rPr lang="en-US" sz="2400"/>
              <a:t>Phân hệ ấn phẩm định kỳ</a:t>
            </a:r>
          </a:p>
        </p:txBody>
      </p:sp>
    </p:spTree>
    <p:extLst>
      <p:ext uri="{BB962C8B-B14F-4D97-AF65-F5344CB8AC3E}">
        <p14:creationId xmlns:p14="http://schemas.microsoft.com/office/powerpoint/2010/main" val="30915444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Khối hỗ trợ và phục vụ</a:t>
            </a:r>
            <a:endParaRPr lang="en-US" sz="2800">
              <a:solidFill>
                <a:schemeClr val="bg2"/>
              </a:solidFill>
            </a:endParaRPr>
          </a:p>
        </p:txBody>
      </p:sp>
      <p:sp>
        <p:nvSpPr>
          <p:cNvPr id="3" name="Content Placeholder 2"/>
          <p:cNvSpPr>
            <a:spLocks noGrp="1"/>
          </p:cNvSpPr>
          <p:nvPr>
            <p:ph idx="1"/>
          </p:nvPr>
        </p:nvSpPr>
        <p:spPr/>
        <p:txBody>
          <a:bodyPr/>
          <a:lstStyle/>
          <a:p>
            <a:pPr marL="0" indent="0">
              <a:buNone/>
            </a:pPr>
            <a:r>
              <a:rPr lang="en-US" sz="2000" b="1" i="1"/>
              <a:t>Mô hình quản lý HSSV (P.QLHSSV)</a:t>
            </a:r>
            <a:endParaRPr lang="en-US" sz="2000"/>
          </a:p>
          <a:p>
            <a:pPr marL="0" indent="0">
              <a:buNone/>
            </a:pPr>
            <a:r>
              <a:rPr lang="en-US" sz="2000" i="1" smtClean="0"/>
              <a:t>Giải </a:t>
            </a:r>
            <a:r>
              <a:rPr lang="en-US" sz="2000" i="1"/>
              <a:t>pháp Thẻ HSSV thông minh (có thể tích hợp mã vạch, thẻ từ, vân tay, công nghệ RFID chung trong một thẻ)</a:t>
            </a:r>
            <a:endParaRPr lang="en-US" sz="2000"/>
          </a:p>
          <a:p>
            <a:r>
              <a:rPr lang="en-US" sz="2000"/>
              <a:t>Học sinh,sinh viên chỉ dùng một thẻ thông minh duy nhất cho tất cả các ứng dụng, dịch vụ dùng thẻ như: Thẻ HSSV (chứng thực), thẻ điểm danh, thẻ thư viện (ra vào thư viện và mượn sách), thẻ ra vào (ra vào phòng thí nghiệm/ký túc xá/các phòng chức năng), thẻ mua sắm (mua sắm ở căn tin/quầy hàng/phòng internet/phòng in ấn, photocopy. . .), thẻ thanh toán (gửi/rút tiền, đóng học phí). . .</a:t>
            </a:r>
          </a:p>
          <a:p>
            <a:r>
              <a:rPr lang="en-US" sz="2000"/>
              <a:t> Ngoài ra trên thẻ có thể mở rộng cho các ứng dụng khác bên ngoài trường  như: thẻ khám bệnh, thẻ bảo hiểm, thẻ xe buýt, thẻ giữ xe, thẻ khách hàng, thẻ mua sắm,. . .</a:t>
            </a:r>
          </a:p>
        </p:txBody>
      </p:sp>
    </p:spTree>
    <p:extLst>
      <p:ext uri="{BB962C8B-B14F-4D97-AF65-F5344CB8AC3E}">
        <p14:creationId xmlns:p14="http://schemas.microsoft.com/office/powerpoint/2010/main" val="24423054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Khối hỗ trợ và phục vụ</a:t>
            </a:r>
            <a:endParaRPr lang="en-US" sz="2800">
              <a:solidFill>
                <a:schemeClr val="bg2"/>
              </a:solidFill>
            </a:endParaRPr>
          </a:p>
        </p:txBody>
      </p:sp>
      <p:sp>
        <p:nvSpPr>
          <p:cNvPr id="3" name="Content Placeholder 2"/>
          <p:cNvSpPr>
            <a:spLocks noGrp="1"/>
          </p:cNvSpPr>
          <p:nvPr>
            <p:ph idx="1"/>
          </p:nvPr>
        </p:nvSpPr>
        <p:spPr/>
        <p:txBody>
          <a:bodyPr/>
          <a:lstStyle/>
          <a:p>
            <a:pPr marL="0" indent="0">
              <a:buNone/>
            </a:pPr>
            <a:r>
              <a:rPr lang="en-US" sz="2400" i="1" smtClean="0"/>
              <a:t>- Hệ </a:t>
            </a:r>
            <a:r>
              <a:rPr lang="en-US" sz="2400" i="1"/>
              <a:t>thống liên lạc điện tử.</a:t>
            </a:r>
            <a:endParaRPr lang="en-US" sz="2400"/>
          </a:p>
          <a:p>
            <a:pPr marL="0" indent="0">
              <a:buNone/>
            </a:pPr>
            <a:r>
              <a:rPr lang="en-US" sz="2400" i="1" smtClean="0"/>
              <a:t>- Quản </a:t>
            </a:r>
            <a:r>
              <a:rPr lang="en-US" sz="2400" i="1"/>
              <a:t>lý HSSV ký túc xá</a:t>
            </a:r>
            <a:endParaRPr lang="en-US" sz="2400"/>
          </a:p>
          <a:p>
            <a:r>
              <a:rPr lang="en-US" sz="2400"/>
              <a:t>HSSV sẽ dùng chính account của mình để đăng nhập hệ thống. Khi đó, mọi thông tin về các phòng ở tại KTX sẽ hiển thị. HSSV chỉ cần tìm phòng nào còn trống, click vào chỗ trống đó là quá trình đăng ký sẽ hoàn tất. Cả HSSV và người quản lý đều không tốn nhiều thời gian cho quá trình đăng ký và xét duyệt. Nộp phí KTX cũng có thể thực hiện bằng hình thức trực tuyến qua ngân hàng, tiếp theo là chụp hình làm thẻ HSSV thông minh, liên hệ ban quản lý KTX nhận phòng.</a:t>
            </a:r>
          </a:p>
        </p:txBody>
      </p:sp>
    </p:spTree>
    <p:extLst>
      <p:ext uri="{BB962C8B-B14F-4D97-AF65-F5344CB8AC3E}">
        <p14:creationId xmlns:p14="http://schemas.microsoft.com/office/powerpoint/2010/main" val="38785200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Khối hỗ trợ và phục vụ</a:t>
            </a:r>
            <a:endParaRPr lang="en-US" sz="2800">
              <a:solidFill>
                <a:schemeClr val="bg2"/>
              </a:solidFill>
            </a:endParaRPr>
          </a:p>
        </p:txBody>
      </p:sp>
      <p:sp>
        <p:nvSpPr>
          <p:cNvPr id="3" name="Content Placeholder 2"/>
          <p:cNvSpPr>
            <a:spLocks noGrp="1"/>
          </p:cNvSpPr>
          <p:nvPr>
            <p:ph idx="1"/>
          </p:nvPr>
        </p:nvSpPr>
        <p:spPr/>
        <p:txBody>
          <a:bodyPr/>
          <a:lstStyle/>
          <a:p>
            <a:pPr marL="0" indent="0">
              <a:buNone/>
            </a:pPr>
            <a:r>
              <a:rPr lang="en-US" sz="2000" i="1"/>
              <a:t>Bãi giữ xe thông minh </a:t>
            </a:r>
            <a:r>
              <a:rPr lang="en-US" sz="2000" b="1" i="1"/>
              <a:t>(P.TCHCTH</a:t>
            </a:r>
            <a:r>
              <a:rPr lang="en-US" sz="2000" i="1"/>
              <a:t>)</a:t>
            </a:r>
            <a:endParaRPr lang="en-US" sz="2000"/>
          </a:p>
          <a:p>
            <a:r>
              <a:rPr lang="en-US" sz="2000"/>
              <a:t>Bãi giữ xe dành riêng cho CBGVNV, mỗi cá nhân đã có thẻ để sử dụng cho nhiều công dụng trong nhà trường, được tích hợp hình ảnh của chủ phương tiện, có cập nhật dữ liệu về loại xe, biển số xe, … của cá nhân, khi cá nhân đưa xe vào bãi, tại cửa vào có camera, máy quét sẽ nhận diện hình ảnh chủ phương tiện và xác nhận thông tin, dữ liệu trên thẻ sẽ báo về máy chủ, máy chủ xử lý thông tin, nếu đúng yêu cầu barie sẽ mở, phương tiện vào bãi đúng vị trí đã quy định. Khi lấy xe ra cũng tương tự quy trình như trên. Nếu người không có thẻ hoặc đang đeo thẻ mà hình ảnh chủ phương tiện không đúng thì cổng không mở. Trường hợp người lạ xuất hiện trong bãi xe thì hệ thống sẽ báo về trung tâm điều hành, trung tâm sẽ xử lý tiếp theo. Bãi giữ xe thông minh không cần người giữ xe trong bãi.</a:t>
            </a:r>
          </a:p>
        </p:txBody>
      </p:sp>
    </p:spTree>
    <p:extLst>
      <p:ext uri="{BB962C8B-B14F-4D97-AF65-F5344CB8AC3E}">
        <p14:creationId xmlns:p14="http://schemas.microsoft.com/office/powerpoint/2010/main" val="27692853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Khối hỗ trợ và phục vụ</a:t>
            </a:r>
            <a:endParaRPr lang="en-US" sz="2800">
              <a:solidFill>
                <a:schemeClr val="bg2"/>
              </a:solidFill>
            </a:endParaRPr>
          </a:p>
        </p:txBody>
      </p:sp>
      <p:sp>
        <p:nvSpPr>
          <p:cNvPr id="3" name="Content Placeholder 2"/>
          <p:cNvSpPr>
            <a:spLocks noGrp="1"/>
          </p:cNvSpPr>
          <p:nvPr>
            <p:ph idx="1"/>
          </p:nvPr>
        </p:nvSpPr>
        <p:spPr/>
        <p:txBody>
          <a:bodyPr/>
          <a:lstStyle/>
          <a:p>
            <a:pPr marL="0" indent="0">
              <a:buNone/>
            </a:pPr>
            <a:r>
              <a:rPr lang="en-US" sz="2800" i="1"/>
              <a:t>Căn tin thông minh (</a:t>
            </a:r>
            <a:r>
              <a:rPr lang="en-US" sz="2800" b="1" i="1"/>
              <a:t>P.TCHCTH</a:t>
            </a:r>
            <a:r>
              <a:rPr lang="en-US" sz="2800" i="1"/>
              <a:t>)</a:t>
            </a:r>
            <a:endParaRPr lang="en-US" sz="2800"/>
          </a:p>
          <a:p>
            <a:r>
              <a:rPr lang="en-US" sz="2800"/>
              <a:t>	CBGVNV vào căn tin đưa thẻ vào máy, thực đơn sẽ hiện trên màn hình gồm từng loại và giá cả, cá nhân cần dùng loại thức ăn hoặc thức uống nào thì nhấn vào, giá tiền sẽ được trừ trong tài khoản của cá nhân và sau đó thức ăn hoặc thức uống từ máng trượt sẽ đưa ra đặt trên bàn.</a:t>
            </a:r>
          </a:p>
        </p:txBody>
      </p:sp>
    </p:spTree>
    <p:extLst>
      <p:ext uri="{BB962C8B-B14F-4D97-AF65-F5344CB8AC3E}">
        <p14:creationId xmlns:p14="http://schemas.microsoft.com/office/powerpoint/2010/main" val="39645935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Xây dựng các môi trường văn hóa công sở trong “Nhà trường thông minh</a:t>
            </a:r>
            <a:r>
              <a:rPr lang="en-US" sz="2800">
                <a:solidFill>
                  <a:schemeClr val="bg2"/>
                </a:solidFill>
              </a:rPr>
              <a:t>”</a:t>
            </a:r>
          </a:p>
        </p:txBody>
      </p:sp>
      <p:sp>
        <p:nvSpPr>
          <p:cNvPr id="3" name="Content Placeholder 2"/>
          <p:cNvSpPr>
            <a:spLocks noGrp="1"/>
          </p:cNvSpPr>
          <p:nvPr>
            <p:ph idx="1"/>
          </p:nvPr>
        </p:nvSpPr>
        <p:spPr/>
        <p:txBody>
          <a:bodyPr/>
          <a:lstStyle/>
          <a:p>
            <a:pPr>
              <a:buFontTx/>
              <a:buChar char="-"/>
            </a:pPr>
            <a:r>
              <a:rPr lang="en-US" sz="2000" smtClean="0"/>
              <a:t>Nâng </a:t>
            </a:r>
            <a:r>
              <a:rPr lang="en-US" sz="2000"/>
              <a:t>cao nhận thức trong đội ngũ CBCC,VC về văn hóa công sở và tầm quan trọng của văn hóa công sở. </a:t>
            </a:r>
            <a:endParaRPr lang="en-US" sz="2000" smtClean="0"/>
          </a:p>
          <a:p>
            <a:pPr>
              <a:buFontTx/>
              <a:buChar char="-"/>
            </a:pPr>
            <a:r>
              <a:rPr lang="en-US" sz="2000" smtClean="0"/>
              <a:t>Hoàn </a:t>
            </a:r>
            <a:r>
              <a:rPr lang="en-US" sz="2000"/>
              <a:t>thiện các quy định về văn hóa công sở, bao gồm: Quy định về trang phục, lễ phục, đeo thẻ chức danh CB-VC; quy định về văn hóa ứng xử nơi công sở, thái độ, tác phong giao tiếp trong đơn vị; quy định về tiếp và giải quyết công việc của công dân; quy định về kỷ luật, hội họp, hội thảo,…</a:t>
            </a:r>
          </a:p>
          <a:p>
            <a:pPr>
              <a:buFontTx/>
              <a:buChar char="-"/>
            </a:pPr>
            <a:r>
              <a:rPr lang="en-US" sz="2000" smtClean="0"/>
              <a:t>Đề </a:t>
            </a:r>
            <a:r>
              <a:rPr lang="en-US" sz="2000"/>
              <a:t>cao vai trò, trách nhiệm của người đứng đầu cơ quan, đơn vị trong xây dựng và thực hiện văn hóa công sở. </a:t>
            </a:r>
            <a:endParaRPr lang="en-US" sz="2000" smtClean="0"/>
          </a:p>
          <a:p>
            <a:pPr>
              <a:buFontTx/>
              <a:buChar char="-"/>
            </a:pPr>
            <a:r>
              <a:rPr lang="en-US" sz="2000" smtClean="0"/>
              <a:t>Công </a:t>
            </a:r>
            <a:r>
              <a:rPr lang="en-US" sz="2000"/>
              <a:t>tác biểu dương, khen thưởng, động viên CB-VC thực hiện tốt văn hóa công sở. Bổ sung việc thực hiện văn hóa công sở vào tiêu chí bình xét thi đua hằng năm.</a:t>
            </a:r>
          </a:p>
        </p:txBody>
      </p:sp>
    </p:spTree>
    <p:extLst>
      <p:ext uri="{BB962C8B-B14F-4D97-AF65-F5344CB8AC3E}">
        <p14:creationId xmlns:p14="http://schemas.microsoft.com/office/powerpoint/2010/main" val="297077937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a:solidFill>
                  <a:schemeClr val="bg2"/>
                </a:solidFill>
              </a:rPr>
              <a:t>Đào tạo, tập huấn đội ngũ sử dụng, vận hành thiết bị, giải pháp thông minh</a:t>
            </a:r>
            <a:endParaRPr lang="en-US" sz="2800">
              <a:solidFill>
                <a:schemeClr val="bg2"/>
              </a:solidFill>
            </a:endParaRPr>
          </a:p>
        </p:txBody>
      </p:sp>
      <p:sp>
        <p:nvSpPr>
          <p:cNvPr id="3" name="Content Placeholder 2"/>
          <p:cNvSpPr>
            <a:spLocks noGrp="1"/>
          </p:cNvSpPr>
          <p:nvPr>
            <p:ph idx="1"/>
          </p:nvPr>
        </p:nvSpPr>
        <p:spPr/>
        <p:txBody>
          <a:bodyPr/>
          <a:lstStyle/>
          <a:p>
            <a:pPr marL="0" indent="0">
              <a:buNone/>
            </a:pPr>
            <a:r>
              <a:rPr lang="en-US" sz="4000"/>
              <a:t>Đào tạo, bồi dưỡng kiến thức cơ bản, chuyên sâu về các quy trình quản lý, quản trị và vận hành hệ thống cho đội tượng được phân công thực hiện.</a:t>
            </a:r>
          </a:p>
        </p:txBody>
      </p:sp>
    </p:spTree>
    <p:extLst>
      <p:ext uri="{BB962C8B-B14F-4D97-AF65-F5344CB8AC3E}">
        <p14:creationId xmlns:p14="http://schemas.microsoft.com/office/powerpoint/2010/main" val="29567718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1981200"/>
            <a:ext cx="7848600" cy="2862322"/>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60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XIN CHÂN THÀNH CÁM ƠN QUÝ VỊ ĐÃ LẮNG NGHE.</a:t>
            </a:r>
            <a:endParaRPr lang="en-US" sz="60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extLst>
      <p:ext uri="{BB962C8B-B14F-4D97-AF65-F5344CB8AC3E}">
        <p14:creationId xmlns:p14="http://schemas.microsoft.com/office/powerpoint/2010/main" val="17068310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3953</TotalTime>
  <Words>4649</Words>
  <Application>Microsoft Office PowerPoint</Application>
  <PresentationFormat>On-screen Show (4:3)</PresentationFormat>
  <Paragraphs>234</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GIỚI THIỆU CHUNG VỀ TRƯỜNG</vt:lpstr>
      <vt:lpstr>PowerPoint Presentation</vt:lpstr>
      <vt:lpstr>PowerPoint Presentation</vt:lpstr>
      <vt:lpstr>PowerPoint Presentation</vt:lpstr>
      <vt:lpstr>PowerPoint Presentation</vt:lpstr>
      <vt:lpstr>PowerPoint Presentation</vt:lpstr>
      <vt:lpstr>Quản trị nhà trường thông minh</vt:lpstr>
      <vt:lpstr>Nội dung đầu tư Nhà trường thông minh</vt:lpstr>
      <vt:lpstr>Hình thành trung tâm điều hành hoạt động Nhà trường</vt:lpstr>
      <vt:lpstr>Hình thành trung tâm điều  hành hoạt động Nhà trường (tiếp theo)</vt:lpstr>
      <vt:lpstr>Hình thành trung tâm điều  hành hoạt động Nhà trường (tiếp theo)</vt:lpstr>
      <vt:lpstr>Ứng dụng công nghệ thông tin trong hoạt động nhà trường </vt:lpstr>
      <vt:lpstr>Khối hành chính, chuyên môn và nghiệp vụ</vt:lpstr>
      <vt:lpstr>Khối hành chính, chuyên môn và nghiệp vụ</vt:lpstr>
      <vt:lpstr>Khối hành chính, chuyên môn và nghiệp vụ</vt:lpstr>
      <vt:lpstr>Khối hành chính, chuyên môn và nghiệp vụ</vt:lpstr>
      <vt:lpstr>Khối hành chính, chuyên môn và nghiệp vụ</vt:lpstr>
      <vt:lpstr>Khối hành chính, chuyên môn và nghiệp vụ</vt:lpstr>
      <vt:lpstr>Khối hành chính, chuyên môn và nghiệp vụ</vt:lpstr>
      <vt:lpstr>Khối hành chính, chuyên môn và nghiệp vụ</vt:lpstr>
      <vt:lpstr>Khối hành chính, chuyên môn và nghiệp vụ</vt:lpstr>
      <vt:lpstr>Khối đào tạo, khảo thí và đảm bảo chất lượng</vt:lpstr>
      <vt:lpstr>Khối đào tạo, khảo thí và đảm bảo chất lượng</vt:lpstr>
      <vt:lpstr>Khối đào tạo, khảo thí và đảm bảo chất lượng</vt:lpstr>
      <vt:lpstr>Khối đào tạo, khảo thí và đảm bảo chất lượng</vt:lpstr>
      <vt:lpstr>Khối đào tạo, khảo thí và đảm bảo chất lượng</vt:lpstr>
      <vt:lpstr>Khối đào tạo, khảo thí và đảm bảo chất lượng</vt:lpstr>
      <vt:lpstr>Khối đào tạo, khảo thí và đảm bảo chất lượng</vt:lpstr>
      <vt:lpstr>Khối đào tạo, khảo thí và đảm bảo chất lượng</vt:lpstr>
      <vt:lpstr>Khối đào tạo, khảo thí và đảm bảo chất lượng</vt:lpstr>
      <vt:lpstr>Xây dựng Thư viện điện tử</vt:lpstr>
      <vt:lpstr>Xây dựng Thư viện điện tử</vt:lpstr>
      <vt:lpstr>Xây dựng Thư viện điện tử</vt:lpstr>
      <vt:lpstr>Khối hỗ trợ và phục vụ</vt:lpstr>
      <vt:lpstr>Khối hỗ trợ và phục vụ</vt:lpstr>
      <vt:lpstr>Khối hỗ trợ và phục vụ</vt:lpstr>
      <vt:lpstr>Khối hỗ trợ và phục vụ</vt:lpstr>
      <vt:lpstr>Xây dựng các môi trường văn hóa công sở trong “Nhà trường thông minh”</vt:lpstr>
      <vt:lpstr>Đào tạo, tập huấn đội ngũ sử dụng, vận hành thiết bị, giải pháp thông minh</vt:lpstr>
      <vt:lpstr>PowerPoint Presentation</vt:lpstr>
    </vt:vector>
  </TitlesOfParts>
  <Company>hoanvu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QT Mar_Chuong 1</dc:title>
  <dc:creator>Diem</dc:creator>
  <cp:lastModifiedBy>Tommy_Phan</cp:lastModifiedBy>
  <cp:revision>321</cp:revision>
  <dcterms:created xsi:type="dcterms:W3CDTF">2012-09-11T18:37:08Z</dcterms:created>
  <dcterms:modified xsi:type="dcterms:W3CDTF">2018-04-11T09:09:41Z</dcterms:modified>
</cp:coreProperties>
</file>